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9" r:id="rId1"/>
  </p:sldMasterIdLst>
  <p:notesMasterIdLst>
    <p:notesMasterId r:id="rId20"/>
  </p:notesMasterIdLst>
  <p:sldIdLst>
    <p:sldId id="256" r:id="rId2"/>
    <p:sldId id="317" r:id="rId3"/>
    <p:sldId id="307" r:id="rId4"/>
    <p:sldId id="318" r:id="rId5"/>
    <p:sldId id="304" r:id="rId6"/>
    <p:sldId id="287" r:id="rId7"/>
    <p:sldId id="309" r:id="rId8"/>
    <p:sldId id="257" r:id="rId9"/>
    <p:sldId id="290" r:id="rId10"/>
    <p:sldId id="311" r:id="rId11"/>
    <p:sldId id="288" r:id="rId12"/>
    <p:sldId id="313" r:id="rId13"/>
    <p:sldId id="321" r:id="rId14"/>
    <p:sldId id="300" r:id="rId15"/>
    <p:sldId id="303" r:id="rId16"/>
    <p:sldId id="319" r:id="rId17"/>
    <p:sldId id="320" r:id="rId18"/>
    <p:sldId id="315" r:id="rId1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P" initials="H" lastIdx="1" clrIdx="0">
    <p:extLst>
      <p:ext uri="{19B8F6BF-5375-455C-9EA6-DF929625EA0E}">
        <p15:presenceInfo xmlns:p15="http://schemas.microsoft.com/office/powerpoint/2012/main" userId="HP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392F89B-84EF-47AA-93E6-3675ABA0636D}">
  <a:tblStyle styleId="{C392F89B-84EF-47AA-93E6-3675ABA0636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73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677123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35ed75ccf_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62796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31171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33397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62702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7301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accen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 descr="aemelia_icons.png"/>
          <p:cNvPicPr preferRelativeResize="0"/>
          <p:nvPr/>
        </p:nvPicPr>
        <p:blipFill rotWithShape="1">
          <a:blip r:embed="rId2">
            <a:alphaModFix amt="40000"/>
          </a:blip>
          <a:srcRect t="30860" b="30860"/>
          <a:stretch/>
        </p:blipFill>
        <p:spPr>
          <a:xfrm>
            <a:off x="0" y="-2"/>
            <a:ext cx="9144000" cy="196887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2786525" y="1968875"/>
            <a:ext cx="5859600" cy="2766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" descr="aemelia_icons.png"/>
          <p:cNvPicPr preferRelativeResize="0"/>
          <p:nvPr/>
        </p:nvPicPr>
        <p:blipFill rotWithShape="1">
          <a:blip r:embed="rId2">
            <a:alphaModFix amt="20000"/>
          </a:blip>
          <a:srcRect t="30860" b="30860"/>
          <a:stretch/>
        </p:blipFill>
        <p:spPr>
          <a:xfrm>
            <a:off x="0" y="-2"/>
            <a:ext cx="9144000" cy="196887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2970175" y="3107350"/>
            <a:ext cx="57927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970175" y="3906852"/>
            <a:ext cx="5792700" cy="784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chemeClr val="accen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chemeClr val="accen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109075" y="146024"/>
            <a:ext cx="1807200" cy="12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chemeClr val="accent3"/>
                </a:solidFill>
              </a:defRPr>
            </a:lvl1pPr>
            <a:lvl2pPr lvl="1">
              <a:buNone/>
              <a:defRPr>
                <a:solidFill>
                  <a:schemeClr val="accent3"/>
                </a:solidFill>
              </a:defRPr>
            </a:lvl2pPr>
            <a:lvl3pPr lvl="2">
              <a:buNone/>
              <a:defRPr>
                <a:solidFill>
                  <a:schemeClr val="accent3"/>
                </a:solidFill>
              </a:defRPr>
            </a:lvl3pPr>
            <a:lvl4pPr lvl="3">
              <a:buNone/>
              <a:defRPr>
                <a:solidFill>
                  <a:schemeClr val="accent3"/>
                </a:solidFill>
              </a:defRPr>
            </a:lvl4pPr>
            <a:lvl5pPr lvl="4">
              <a:buNone/>
              <a:defRPr>
                <a:solidFill>
                  <a:schemeClr val="accent3"/>
                </a:solidFill>
              </a:defRPr>
            </a:lvl5pPr>
            <a:lvl6pPr lvl="5">
              <a:buNone/>
              <a:defRPr>
                <a:solidFill>
                  <a:schemeClr val="accent3"/>
                </a:solidFill>
              </a:defRPr>
            </a:lvl6pPr>
            <a:lvl7pPr lvl="6">
              <a:buNone/>
              <a:defRPr>
                <a:solidFill>
                  <a:schemeClr val="accent3"/>
                </a:solidFill>
              </a:defRPr>
            </a:lvl7pPr>
            <a:lvl8pPr lvl="7">
              <a:buNone/>
              <a:defRPr>
                <a:solidFill>
                  <a:schemeClr val="accent3"/>
                </a:solidFill>
              </a:defRPr>
            </a:lvl8pPr>
            <a:lvl9pPr lvl="8">
              <a:buNone/>
              <a:defRPr>
                <a:solidFill>
                  <a:schemeClr val="accent3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bg>
      <p:bgPr>
        <a:solidFill>
          <a:schemeClr val="accent1"/>
        </a:soli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28;p6" descr="aemelia_icons.png"/>
          <p:cNvPicPr preferRelativeResize="0"/>
          <p:nvPr/>
        </p:nvPicPr>
        <p:blipFill rotWithShape="1">
          <a:blip r:embed="rId2">
            <a:alphaModFix amt="20000"/>
          </a:blip>
          <a:srcRect l="38542" r="38544"/>
          <a:stretch/>
        </p:blipFill>
        <p:spPr>
          <a:xfrm>
            <a:off x="0" y="0"/>
            <a:ext cx="20952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6"/>
          <p:cNvSpPr/>
          <p:nvPr/>
        </p:nvSpPr>
        <p:spPr>
          <a:xfrm flipH="1">
            <a:off x="2095200" y="0"/>
            <a:ext cx="7048800" cy="5143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203875" y="1626750"/>
            <a:ext cx="17124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body" idx="1"/>
          </p:nvPr>
        </p:nvSpPr>
        <p:spPr>
          <a:xfrm>
            <a:off x="2544225" y="297367"/>
            <a:ext cx="2981400" cy="4661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▸"/>
              <a:defRPr sz="2400"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▹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body" idx="2"/>
          </p:nvPr>
        </p:nvSpPr>
        <p:spPr>
          <a:xfrm>
            <a:off x="5705276" y="297367"/>
            <a:ext cx="2981400" cy="4661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▸"/>
              <a:defRPr sz="2400"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▹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sldNum" idx="12"/>
          </p:nvPr>
        </p:nvSpPr>
        <p:spPr>
          <a:xfrm>
            <a:off x="109075" y="146024"/>
            <a:ext cx="1807200" cy="12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accent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43;p8" descr="aemelia_icons.png"/>
          <p:cNvPicPr preferRelativeResize="0"/>
          <p:nvPr/>
        </p:nvPicPr>
        <p:blipFill rotWithShape="1">
          <a:blip r:embed="rId2">
            <a:alphaModFix amt="20000"/>
          </a:blip>
          <a:srcRect l="38542" r="38544"/>
          <a:stretch/>
        </p:blipFill>
        <p:spPr>
          <a:xfrm>
            <a:off x="0" y="0"/>
            <a:ext cx="20952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8"/>
          <p:cNvSpPr txBox="1">
            <a:spLocks noGrp="1"/>
          </p:cNvSpPr>
          <p:nvPr>
            <p:ph type="title"/>
          </p:nvPr>
        </p:nvSpPr>
        <p:spPr>
          <a:xfrm>
            <a:off x="203875" y="1626750"/>
            <a:ext cx="17124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sldNum" idx="12"/>
          </p:nvPr>
        </p:nvSpPr>
        <p:spPr>
          <a:xfrm>
            <a:off x="109075" y="146024"/>
            <a:ext cx="1807200" cy="12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6" name="Google Shape;46;p8"/>
          <p:cNvSpPr/>
          <p:nvPr/>
        </p:nvSpPr>
        <p:spPr>
          <a:xfrm flipH="1">
            <a:off x="2095200" y="0"/>
            <a:ext cx="7048800" cy="5143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_2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1"/>
          <p:cNvSpPr txBox="1">
            <a:spLocks noGrp="1"/>
          </p:cNvSpPr>
          <p:nvPr>
            <p:ph type="sldNum" idx="12"/>
          </p:nvPr>
        </p:nvSpPr>
        <p:spPr>
          <a:xfrm>
            <a:off x="109075" y="146024"/>
            <a:ext cx="1807200" cy="12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>
                <a:solidFill>
                  <a:schemeClr val="accent3"/>
                </a:solidFill>
              </a:defRPr>
            </a:lvl1pPr>
            <a:lvl2pPr lvl="1" rtl="0">
              <a:buNone/>
              <a:defRPr>
                <a:solidFill>
                  <a:schemeClr val="accent3"/>
                </a:solidFill>
              </a:defRPr>
            </a:lvl2pPr>
            <a:lvl3pPr lvl="2" rtl="0">
              <a:buNone/>
              <a:defRPr>
                <a:solidFill>
                  <a:schemeClr val="accent3"/>
                </a:solidFill>
              </a:defRPr>
            </a:lvl3pPr>
            <a:lvl4pPr lvl="3" rtl="0">
              <a:buNone/>
              <a:defRPr>
                <a:solidFill>
                  <a:schemeClr val="accent3"/>
                </a:solidFill>
              </a:defRPr>
            </a:lvl4pPr>
            <a:lvl5pPr lvl="4" rtl="0">
              <a:buNone/>
              <a:defRPr>
                <a:solidFill>
                  <a:schemeClr val="accent3"/>
                </a:solidFill>
              </a:defRPr>
            </a:lvl5pPr>
            <a:lvl6pPr lvl="5" rtl="0">
              <a:buNone/>
              <a:defRPr>
                <a:solidFill>
                  <a:schemeClr val="accent3"/>
                </a:solidFill>
              </a:defRPr>
            </a:lvl6pPr>
            <a:lvl7pPr lvl="6" rtl="0">
              <a:buNone/>
              <a:defRPr>
                <a:solidFill>
                  <a:schemeClr val="accent3"/>
                </a:solidFill>
              </a:defRPr>
            </a:lvl7pPr>
            <a:lvl8pPr lvl="7" rtl="0">
              <a:buNone/>
              <a:defRPr>
                <a:solidFill>
                  <a:schemeClr val="accent3"/>
                </a:solidFill>
              </a:defRPr>
            </a:lvl8pPr>
            <a:lvl9pPr lvl="8" rtl="0">
              <a:buNone/>
              <a:defRPr>
                <a:solidFill>
                  <a:schemeClr val="accent3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2874625" y="484600"/>
            <a:ext cx="5562000" cy="42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Roboto"/>
              <a:buChar char="▸"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Roboto"/>
              <a:buChar char="▹"/>
              <a:defRPr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Roboto"/>
              <a:buChar char="■"/>
              <a:defRPr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Roboto"/>
              <a:buChar char="●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○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■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○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■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sldNum" idx="12"/>
          </p:nvPr>
        </p:nvSpPr>
        <p:spPr>
          <a:xfrm>
            <a:off x="109075" y="146024"/>
            <a:ext cx="1807200" cy="12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 sz="96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buNone/>
              <a:defRPr sz="96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buNone/>
              <a:defRPr sz="96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buNone/>
              <a:defRPr sz="96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buNone/>
              <a:defRPr sz="96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buNone/>
              <a:defRPr sz="96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buNone/>
              <a:defRPr sz="96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buNone/>
              <a:defRPr sz="96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buNone/>
              <a:defRPr sz="96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title"/>
          </p:nvPr>
        </p:nvSpPr>
        <p:spPr>
          <a:xfrm>
            <a:off x="203875" y="1626750"/>
            <a:ext cx="17124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None/>
              <a:defRPr sz="1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None/>
              <a:defRPr sz="1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None/>
              <a:defRPr sz="1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None/>
              <a:defRPr sz="1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None/>
              <a:defRPr sz="1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None/>
              <a:defRPr sz="1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None/>
              <a:defRPr sz="1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None/>
              <a:defRPr sz="1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None/>
              <a:defRPr sz="1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4" r:id="rId4"/>
    <p:sldLayoutId id="2147483657" r:id="rId5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3"/>
          <p:cNvSpPr txBox="1">
            <a:spLocks noGrp="1"/>
          </p:cNvSpPr>
          <p:nvPr>
            <p:ph type="ctrTitle"/>
          </p:nvPr>
        </p:nvSpPr>
        <p:spPr>
          <a:xfrm>
            <a:off x="1325755" y="906034"/>
            <a:ext cx="7498800" cy="276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sz="3200" dirty="0"/>
              <a:t>ESG </a:t>
            </a:r>
            <a:r>
              <a:rPr lang="ru-RU" sz="3200" dirty="0"/>
              <a:t> как ценностная потребность молодого поколения</a:t>
            </a:r>
            <a:r>
              <a:rPr lang="en-US" sz="3200" dirty="0"/>
              <a:t> </a:t>
            </a:r>
            <a:endParaRPr sz="3200" dirty="0"/>
          </a:p>
        </p:txBody>
      </p:sp>
      <p:sp>
        <p:nvSpPr>
          <p:cNvPr id="3" name="Subtitle 2"/>
          <p:cNvSpPr txBox="1">
            <a:spLocks/>
          </p:cNvSpPr>
          <p:nvPr/>
        </p:nvSpPr>
        <p:spPr>
          <a:xfrm>
            <a:off x="382772" y="4000500"/>
            <a:ext cx="8697488" cy="11430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ru-RU" sz="1600" b="1" dirty="0">
                <a:solidFill>
                  <a:schemeClr val="bg1"/>
                </a:solidFill>
              </a:rPr>
              <a:t>Айжан </a:t>
            </a:r>
            <a:r>
              <a:rPr lang="ru-RU" sz="1600" b="1" dirty="0" err="1">
                <a:solidFill>
                  <a:schemeClr val="bg1"/>
                </a:solidFill>
              </a:rPr>
              <a:t>Хамитова</a:t>
            </a:r>
            <a:endParaRPr lang="en-US" sz="1600" b="1" dirty="0">
              <a:solidFill>
                <a:schemeClr val="bg1"/>
              </a:solidFill>
            </a:endParaRPr>
          </a:p>
          <a:p>
            <a:pPr algn="r"/>
            <a:r>
              <a:rPr lang="ru-RU" sz="1600" b="1" dirty="0">
                <a:solidFill>
                  <a:schemeClr val="bg1"/>
                </a:solidFill>
              </a:rPr>
              <a:t>10.06</a:t>
            </a:r>
            <a:r>
              <a:rPr lang="en-US" sz="1600" b="1" dirty="0">
                <a:solidFill>
                  <a:schemeClr val="bg1"/>
                </a:solidFill>
              </a:rPr>
              <a:t>.20</a:t>
            </a:r>
            <a:r>
              <a:rPr lang="ru-RU" sz="1600" b="1" dirty="0">
                <a:solidFill>
                  <a:schemeClr val="bg1"/>
                </a:solidFill>
              </a:rPr>
              <a:t>22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</a:p>
          <a:p>
            <a:pPr algn="r"/>
            <a:r>
              <a:rPr lang="en-US" sz="1600" b="1" dirty="0">
                <a:solidFill>
                  <a:schemeClr val="bg1"/>
                </a:solidFill>
              </a:rPr>
              <a:t>V</a:t>
            </a:r>
            <a:r>
              <a:rPr lang="ru-RU" sz="1600" b="1" dirty="0">
                <a:solidFill>
                  <a:schemeClr val="bg1"/>
                </a:solidFill>
              </a:rPr>
              <a:t> Международный экологический форум, г. Уральск</a:t>
            </a:r>
          </a:p>
          <a:p>
            <a:pPr algn="r"/>
            <a:endParaRPr lang="it-IT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Ценности поколения Х:">
            <a:extLst>
              <a:ext uri="{FF2B5EF4-FFF2-40B4-BE49-F238E27FC236}">
                <a16:creationId xmlns:a16="http://schemas.microsoft.com/office/drawing/2014/main" id="{5C9255A2-6B47-4434-9C48-E009292E84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20" b="3807"/>
          <a:stretch/>
        </p:blipFill>
        <p:spPr bwMode="auto">
          <a:xfrm>
            <a:off x="618469" y="0"/>
            <a:ext cx="786001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26896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6"/>
          <p:cNvSpPr txBox="1">
            <a:spLocks noGrp="1"/>
          </p:cNvSpPr>
          <p:nvPr>
            <p:ph type="ctrTitle"/>
          </p:nvPr>
        </p:nvSpPr>
        <p:spPr>
          <a:xfrm>
            <a:off x="0" y="128692"/>
            <a:ext cx="5792700" cy="87985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Миллениумы (У)</a:t>
            </a:r>
            <a:endParaRPr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52"/>
          <a:stretch/>
        </p:blipFill>
        <p:spPr>
          <a:xfrm>
            <a:off x="163115" y="1100951"/>
            <a:ext cx="3123466" cy="2146533"/>
          </a:xfrm>
          <a:prstGeom prst="rect">
            <a:avLst/>
          </a:prstGeom>
        </p:spPr>
      </p:pic>
      <p:sp>
        <p:nvSpPr>
          <p:cNvPr id="8" name="Google Shape;76;p15"/>
          <p:cNvSpPr txBox="1">
            <a:spLocks noGrp="1"/>
          </p:cNvSpPr>
          <p:nvPr>
            <p:ph type="subTitle" idx="4294967295"/>
          </p:nvPr>
        </p:nvSpPr>
        <p:spPr>
          <a:xfrm>
            <a:off x="6314913" y="1640979"/>
            <a:ext cx="2942925" cy="255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800" b="1" dirty="0"/>
              <a:t>Impact</a:t>
            </a:r>
          </a:p>
          <a:p>
            <a:r>
              <a:rPr lang="ru-RU" sz="1800" b="1" dirty="0"/>
              <a:t>Окружающая среда</a:t>
            </a:r>
            <a:endParaRPr lang="en-US" sz="1800" b="1" dirty="0"/>
          </a:p>
          <a:p>
            <a:r>
              <a:rPr lang="en-US" sz="1800" b="1" dirty="0"/>
              <a:t>Ghost </a:t>
            </a:r>
            <a:endParaRPr lang="ru-RU" sz="1800" b="1" dirty="0"/>
          </a:p>
          <a:p>
            <a:r>
              <a:rPr lang="ru-RU" sz="1800" b="1" dirty="0"/>
              <a:t>Цель, результат</a:t>
            </a:r>
          </a:p>
          <a:p>
            <a:r>
              <a:rPr lang="ru-RU" sz="1800" b="1" dirty="0"/>
              <a:t>Время</a:t>
            </a:r>
            <a:r>
              <a:rPr lang="en-US" sz="1800" b="1" dirty="0"/>
              <a:t> </a:t>
            </a:r>
            <a:r>
              <a:rPr lang="ru-RU" sz="1800" b="1" dirty="0"/>
              <a:t>важно</a:t>
            </a:r>
          </a:p>
          <a:p>
            <a:r>
              <a:rPr lang="ru-RU" sz="1800" b="1" dirty="0"/>
              <a:t>1985-200</a:t>
            </a:r>
            <a:r>
              <a:rPr lang="en-US" sz="1800" b="1" dirty="0"/>
              <a:t>3</a:t>
            </a:r>
          </a:p>
        </p:txBody>
      </p:sp>
      <p:pic>
        <p:nvPicPr>
          <p:cNvPr id="9" name="Content Placeholder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9" r="10465"/>
          <a:stretch/>
        </p:blipFill>
        <p:spPr>
          <a:xfrm>
            <a:off x="3381714" y="2666094"/>
            <a:ext cx="2942925" cy="21561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90799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47072A34-9526-4E53-A741-C99E82DD0A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0"/>
          <a:stretch/>
        </p:blipFill>
        <p:spPr bwMode="auto">
          <a:xfrm>
            <a:off x="972727" y="0"/>
            <a:ext cx="770768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98118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4">
            <a:extLst>
              <a:ext uri="{FF2B5EF4-FFF2-40B4-BE49-F238E27FC236}">
                <a16:creationId xmlns:a16="http://schemas.microsoft.com/office/drawing/2014/main" id="{548019E1-B222-58A7-90F1-95546CB1146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KZ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43773F6-AE7D-00CA-9647-CE33D6F93A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62" y="105830"/>
            <a:ext cx="4105275" cy="246592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F11580B-32E2-702F-3B18-0AD59242E3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2571750"/>
            <a:ext cx="4283149" cy="246767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B924781-589E-809A-174A-484E943EBCF4}"/>
              </a:ext>
            </a:extLst>
          </p:cNvPr>
          <p:cNvSpPr txBox="1"/>
          <p:nvPr/>
        </p:nvSpPr>
        <p:spPr>
          <a:xfrm>
            <a:off x="5018567" y="786047"/>
            <a:ext cx="38560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800" b="1" i="0" dirty="0" err="1">
                <a:solidFill>
                  <a:schemeClr val="accent3">
                    <a:lumMod val="50000"/>
                  </a:schemeClr>
                </a:solidFill>
                <a:effectLst/>
                <a:latin typeface="Montserrat" panose="00000500000000000000" pitchFamily="2" charset="-52"/>
              </a:rPr>
              <a:t>Миллениалы</a:t>
            </a:r>
            <a:r>
              <a:rPr lang="ru-RU" sz="1800" b="1" i="0" dirty="0">
                <a:solidFill>
                  <a:schemeClr val="accent3">
                    <a:lumMod val="50000"/>
                  </a:schemeClr>
                </a:solidFill>
                <a:effectLst/>
                <a:latin typeface="Montserrat" panose="00000500000000000000" pitchFamily="2" charset="-52"/>
              </a:rPr>
              <a:t> совершат </a:t>
            </a:r>
            <a:endParaRPr lang="en-US" sz="1800" b="1" i="0" dirty="0">
              <a:solidFill>
                <a:schemeClr val="accent3">
                  <a:lumMod val="50000"/>
                </a:schemeClr>
              </a:solidFill>
              <a:effectLst/>
              <a:latin typeface="Montserrat" panose="00000500000000000000" pitchFamily="2" charset="-52"/>
            </a:endParaRPr>
          </a:p>
          <a:p>
            <a:pPr algn="l"/>
            <a:r>
              <a:rPr lang="ru-RU" sz="1800" b="1" i="0" dirty="0">
                <a:solidFill>
                  <a:schemeClr val="accent3">
                    <a:lumMod val="50000"/>
                  </a:schemeClr>
                </a:solidFill>
                <a:effectLst/>
                <a:latin typeface="Montserrat" panose="00000500000000000000" pitchFamily="2" charset="-52"/>
              </a:rPr>
              <a:t>революцию в сфере ESG</a:t>
            </a:r>
          </a:p>
        </p:txBody>
      </p:sp>
    </p:spTree>
    <p:extLst>
      <p:ext uri="{BB962C8B-B14F-4D97-AF65-F5344CB8AC3E}">
        <p14:creationId xmlns:p14="http://schemas.microsoft.com/office/powerpoint/2010/main" val="442872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75;p15"/>
          <p:cNvSpPr txBox="1">
            <a:spLocks/>
          </p:cNvSpPr>
          <p:nvPr/>
        </p:nvSpPr>
        <p:spPr>
          <a:xfrm>
            <a:off x="3136525" y="470880"/>
            <a:ext cx="2284210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None/>
              <a:defRPr sz="1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None/>
              <a:defRPr sz="1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None/>
              <a:defRPr sz="1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None/>
              <a:defRPr sz="1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None/>
              <a:defRPr sz="1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None/>
              <a:defRPr sz="1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None/>
              <a:defRPr sz="1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None/>
              <a:defRPr sz="1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None/>
              <a:defRPr sz="1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 lang="it-IT" sz="200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499860" y="-9681"/>
            <a:ext cx="2644140" cy="51435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Google Shape;76;p15"/>
          <p:cNvSpPr txBox="1">
            <a:spLocks/>
          </p:cNvSpPr>
          <p:nvPr/>
        </p:nvSpPr>
        <p:spPr>
          <a:xfrm>
            <a:off x="6691471" y="389861"/>
            <a:ext cx="2360380" cy="4671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19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Roboto"/>
              <a:buChar char="▸"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Roboto"/>
              <a:buChar char="▹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Roboto"/>
              <a:buChar char="■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Roboto"/>
              <a:buChar char="●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○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■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○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■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>
              <a:buFontTx/>
              <a:buChar char="-"/>
            </a:pPr>
            <a:r>
              <a:rPr lang="ru-RU" sz="1600" dirty="0">
                <a:solidFill>
                  <a:schemeClr val="bg1"/>
                </a:solidFill>
              </a:rPr>
              <a:t>Поколение «Национальной безопасность»</a:t>
            </a:r>
          </a:p>
          <a:p>
            <a:pPr>
              <a:buFontTx/>
              <a:buChar char="-"/>
            </a:pPr>
            <a:r>
              <a:rPr lang="ru-RU" sz="1600" dirty="0">
                <a:solidFill>
                  <a:schemeClr val="bg1"/>
                </a:solidFill>
              </a:rPr>
              <a:t>Домоседы</a:t>
            </a:r>
          </a:p>
          <a:p>
            <a:pPr>
              <a:buFontTx/>
              <a:buChar char="-"/>
            </a:pPr>
            <a:r>
              <a:rPr lang="ru-RU" sz="1600" dirty="0">
                <a:solidFill>
                  <a:schemeClr val="bg1"/>
                </a:solidFill>
              </a:rPr>
              <a:t>Выросли  при финансовых проблемах родителей</a:t>
            </a:r>
          </a:p>
          <a:p>
            <a:pPr>
              <a:buFontTx/>
              <a:buChar char="-"/>
            </a:pPr>
            <a:r>
              <a:rPr lang="ru-RU" sz="1600" dirty="0">
                <a:solidFill>
                  <a:schemeClr val="bg1"/>
                </a:solidFill>
              </a:rPr>
              <a:t>Борьба с терроризмом</a:t>
            </a:r>
          </a:p>
          <a:p>
            <a:pPr>
              <a:buFontTx/>
              <a:buChar char="-"/>
            </a:pPr>
            <a:r>
              <a:rPr lang="ru-RU" sz="1600" dirty="0">
                <a:solidFill>
                  <a:schemeClr val="bg1"/>
                </a:solidFill>
              </a:rPr>
              <a:t>Гаджеты с пеленок</a:t>
            </a:r>
          </a:p>
          <a:p>
            <a:pPr>
              <a:buFontTx/>
              <a:buChar char="-"/>
            </a:pP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96A2FA-EF3A-B8DF-7D51-F5FD9CB9E669}"/>
              </a:ext>
            </a:extLst>
          </p:cNvPr>
          <p:cNvSpPr txBox="1"/>
          <p:nvPr/>
        </p:nvSpPr>
        <p:spPr>
          <a:xfrm>
            <a:off x="92149" y="726246"/>
            <a:ext cx="457908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Зумеры</a:t>
            </a:r>
          </a:p>
          <a:p>
            <a:endParaRPr lang="ru-RU" sz="28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2004</a:t>
            </a:r>
            <a:r>
              <a:rPr lang="ru-RU" sz="2800" dirty="0">
                <a:solidFill>
                  <a:schemeClr val="bg1"/>
                </a:solidFill>
              </a:rPr>
              <a:t>- 2023</a:t>
            </a:r>
          </a:p>
          <a:p>
            <a:endParaRPr lang="ru-RU" sz="2800" dirty="0">
              <a:solidFill>
                <a:schemeClr val="bg1"/>
              </a:solidFill>
            </a:endParaRPr>
          </a:p>
          <a:p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4154FD4-F41B-033A-CF81-14C6ED043B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489" t="26083" r="39571" b="51948"/>
          <a:stretch/>
        </p:blipFill>
        <p:spPr>
          <a:xfrm>
            <a:off x="2431844" y="161704"/>
            <a:ext cx="3487082" cy="205789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9BD84CF-0613-D027-4E54-8FAC61AE0A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635" t="25563" r="39571" b="29668"/>
          <a:stretch/>
        </p:blipFill>
        <p:spPr>
          <a:xfrm>
            <a:off x="3054749" y="2234970"/>
            <a:ext cx="2380387" cy="288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6464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75;p15"/>
          <p:cNvSpPr txBox="1">
            <a:spLocks/>
          </p:cNvSpPr>
          <p:nvPr/>
        </p:nvSpPr>
        <p:spPr>
          <a:xfrm>
            <a:off x="2571788" y="288768"/>
            <a:ext cx="6261850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None/>
              <a:defRPr sz="1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None/>
              <a:defRPr sz="1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None/>
              <a:defRPr sz="1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None/>
              <a:defRPr sz="1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None/>
              <a:defRPr sz="1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None/>
              <a:defRPr sz="1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None/>
              <a:defRPr sz="1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None/>
              <a:defRPr sz="1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None/>
              <a:defRPr sz="1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ru-RU" sz="3600" dirty="0">
                <a:solidFill>
                  <a:schemeClr val="accent2">
                    <a:lumMod val="75000"/>
                  </a:schemeClr>
                </a:solidFill>
              </a:rPr>
              <a:t>Кто следующий?</a:t>
            </a:r>
            <a:endParaRPr lang="it-IT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51A59C-636D-4F91-93CE-208DF63D9284}"/>
              </a:ext>
            </a:extLst>
          </p:cNvPr>
          <p:cNvSpPr txBox="1"/>
          <p:nvPr/>
        </p:nvSpPr>
        <p:spPr>
          <a:xfrm>
            <a:off x="4504648" y="1307461"/>
            <a:ext cx="1815451" cy="5232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800" b="1" dirty="0">
                <a:latin typeface="Montserrat" panose="00000500000000000000" pitchFamily="2" charset="-52"/>
              </a:rPr>
              <a:t>Альфа</a:t>
            </a:r>
            <a:endParaRPr lang="ru-KZ" sz="2800" b="1" dirty="0">
              <a:latin typeface="Montserrat" panose="00000500000000000000" pitchFamily="2" charset="-5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66A74B-B9B1-4564-BD1E-412E69D107BD}"/>
              </a:ext>
            </a:extLst>
          </p:cNvPr>
          <p:cNvSpPr txBox="1"/>
          <p:nvPr/>
        </p:nvSpPr>
        <p:spPr>
          <a:xfrm>
            <a:off x="2396128" y="2537837"/>
            <a:ext cx="619055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ru-RU" dirty="0">
              <a:solidFill>
                <a:schemeClr val="accent2">
                  <a:lumMod val="75000"/>
                </a:schemeClr>
              </a:solidFill>
              <a:latin typeface="Montserrat" panose="00000500000000000000" pitchFamily="2" charset="-52"/>
            </a:endParaRPr>
          </a:p>
          <a:p>
            <a:pPr algn="l"/>
            <a:r>
              <a:rPr lang="ru-RU" b="1" i="0" dirty="0" err="1">
                <a:solidFill>
                  <a:schemeClr val="accent2">
                    <a:lumMod val="75000"/>
                  </a:schemeClr>
                </a:solidFill>
                <a:effectLst/>
                <a:latin typeface="Montserrat" panose="00000500000000000000" pitchFamily="2" charset="-52"/>
              </a:rPr>
              <a:t>Подьем</a:t>
            </a:r>
            <a:r>
              <a:rPr lang="ru-RU" b="1" i="0" dirty="0">
                <a:solidFill>
                  <a:schemeClr val="accent2">
                    <a:lumMod val="75000"/>
                  </a:schemeClr>
                </a:solidFill>
                <a:effectLst/>
                <a:latin typeface="Montserrat" panose="00000500000000000000" pitchFamily="2" charset="-52"/>
              </a:rPr>
              <a:t>, Весна</a:t>
            </a:r>
          </a:p>
          <a:p>
            <a:pPr algn="l"/>
            <a:endParaRPr lang="ru-RU" dirty="0">
              <a:solidFill>
                <a:schemeClr val="accent2">
                  <a:lumMod val="75000"/>
                </a:schemeClr>
              </a:solidFill>
              <a:latin typeface="Montserrat" panose="00000500000000000000" pitchFamily="2" charset="-52"/>
            </a:endParaRPr>
          </a:p>
          <a:p>
            <a:pPr algn="l"/>
            <a:r>
              <a:rPr lang="ru-RU" b="0" i="0" dirty="0">
                <a:solidFill>
                  <a:schemeClr val="accent2">
                    <a:lumMod val="75000"/>
                  </a:schemeClr>
                </a:solidFill>
                <a:effectLst/>
                <a:latin typeface="Montserrat" panose="00000500000000000000" pitchFamily="2" charset="-52"/>
              </a:rPr>
              <a:t>Задача – увидеть улучшения жизни в стране, на основании этого создать в обществе мораль, религию, строить длинные планы и быть идеалистом. </a:t>
            </a:r>
          </a:p>
        </p:txBody>
      </p:sp>
    </p:spTree>
    <p:extLst>
      <p:ext uri="{BB962C8B-B14F-4D97-AF65-F5344CB8AC3E}">
        <p14:creationId xmlns:p14="http://schemas.microsoft.com/office/powerpoint/2010/main" val="31135759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2E27B48-E3FD-6CDE-27F7-3FBA44076F54}"/>
              </a:ext>
            </a:extLst>
          </p:cNvPr>
          <p:cNvSpPr/>
          <p:nvPr/>
        </p:nvSpPr>
        <p:spPr>
          <a:xfrm>
            <a:off x="0" y="175871"/>
            <a:ext cx="196880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Наш мир</a:t>
            </a:r>
          </a:p>
          <a:p>
            <a:pPr algn="ctr"/>
            <a:endParaRPr lang="ru-RU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ru-RU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8" name="Рисунок 7" descr="Справка">
            <a:extLst>
              <a:ext uri="{FF2B5EF4-FFF2-40B4-BE49-F238E27FC236}">
                <a16:creationId xmlns:a16="http://schemas.microsoft.com/office/drawing/2014/main" id="{A87D59A7-16ED-A265-B2E9-0B39D5EAA2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9608" y="1347677"/>
            <a:ext cx="1224073" cy="1224073"/>
          </a:xfrm>
          <a:prstGeom prst="rect">
            <a:avLst/>
          </a:prstGeom>
        </p:spPr>
      </p:pic>
      <p:pic>
        <p:nvPicPr>
          <p:cNvPr id="1026" name="Picture 2" descr="BANI-мир: новые вызовы | блог Новая Эпоха Управления">
            <a:extLst>
              <a:ext uri="{FF2B5EF4-FFF2-40B4-BE49-F238E27FC236}">
                <a16:creationId xmlns:a16="http://schemas.microsoft.com/office/drawing/2014/main" id="{8817CF25-0A7E-C34A-430E-C7D6835E0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186" y="0"/>
            <a:ext cx="712381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08283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9A4C155-08DA-735C-9DB4-3EEA038B8C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32" t="28379" r="43816" b="17446"/>
          <a:stretch/>
        </p:blipFill>
        <p:spPr bwMode="auto">
          <a:xfrm>
            <a:off x="2101878" y="279346"/>
            <a:ext cx="4501465" cy="34945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4BA45C1-AD05-6D58-3E8D-91F3DA354BF2}"/>
              </a:ext>
            </a:extLst>
          </p:cNvPr>
          <p:cNvSpPr txBox="1"/>
          <p:nvPr/>
        </p:nvSpPr>
        <p:spPr>
          <a:xfrm>
            <a:off x="1559441" y="4217823"/>
            <a:ext cx="59896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800" b="1" i="0" dirty="0">
                <a:solidFill>
                  <a:schemeClr val="accent3">
                    <a:lumMod val="50000"/>
                  </a:schemeClr>
                </a:solidFill>
                <a:effectLst/>
                <a:latin typeface="Montserrat" panose="00000500000000000000" pitchFamily="2" charset="-52"/>
              </a:rPr>
              <a:t>Новый мир, новые реалии</a:t>
            </a:r>
          </a:p>
        </p:txBody>
      </p:sp>
    </p:spTree>
    <p:extLst>
      <p:ext uri="{BB962C8B-B14F-4D97-AF65-F5344CB8AC3E}">
        <p14:creationId xmlns:p14="http://schemas.microsoft.com/office/powerpoint/2010/main" val="9519478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7CD1EFD-6642-BA5E-9B9E-30B854F7E842}"/>
              </a:ext>
            </a:extLst>
          </p:cNvPr>
          <p:cNvSpPr txBox="1"/>
          <p:nvPr/>
        </p:nvSpPr>
        <p:spPr>
          <a:xfrm>
            <a:off x="2307264" y="1272378"/>
            <a:ext cx="620587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6200" indent="0" algn="ctr">
              <a:buNone/>
            </a:pP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-52"/>
              </a:rPr>
              <a:t>Спасибо и приглашаем Вас </a:t>
            </a:r>
          </a:p>
          <a:p>
            <a:pPr marL="76200" indent="0" algn="ctr">
              <a:buNone/>
            </a:pP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-52"/>
              </a:rPr>
              <a:t>на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-52"/>
              </a:rPr>
              <a:t>ECO TALKS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-52"/>
              </a:rPr>
              <a:t>  с молодежью ЗКО</a:t>
            </a:r>
          </a:p>
          <a:p>
            <a:pPr marL="76200" indent="0" algn="ctr">
              <a:buNone/>
            </a:pP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-52"/>
              </a:rPr>
              <a:t> </a:t>
            </a:r>
          </a:p>
          <a:p>
            <a:pPr marL="76200" indent="0" algn="ctr">
              <a:buNone/>
            </a:pP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-52"/>
              </a:rPr>
              <a:t>“Зеленый курс ради устойчивого будущего”</a:t>
            </a:r>
            <a:endParaRPr lang="ru-KZ" sz="2400" b="1" dirty="0">
              <a:solidFill>
                <a:schemeClr val="accent1">
                  <a:lumMod val="75000"/>
                </a:schemeClr>
              </a:solidFill>
              <a:latin typeface="Montserrat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2533647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9818583-A39B-4699-865A-08379AAE26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299" t="8840" r="49441" b="27057"/>
          <a:stretch/>
        </p:blipFill>
        <p:spPr>
          <a:xfrm>
            <a:off x="0" y="798430"/>
            <a:ext cx="2089104" cy="32971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C8BFDEB-D2F8-4C79-92AD-6FB155518B03}"/>
              </a:ext>
            </a:extLst>
          </p:cNvPr>
          <p:cNvSpPr txBox="1"/>
          <p:nvPr/>
        </p:nvSpPr>
        <p:spPr>
          <a:xfrm>
            <a:off x="4511930" y="1448356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KZ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9E5A90-3F40-47A3-ADE5-F0AF5F5CD231}"/>
              </a:ext>
            </a:extLst>
          </p:cNvPr>
          <p:cNvSpPr txBox="1"/>
          <p:nvPr/>
        </p:nvSpPr>
        <p:spPr>
          <a:xfrm>
            <a:off x="2089104" y="0"/>
            <a:ext cx="6995902" cy="48589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000000"/>
                </a:solidFill>
                <a:effectLst/>
                <a:latin typeface="Montserrat" panose="00000500000000000000" pitchFamily="2" charset="-52"/>
                <a:ea typeface="Calibri" panose="020F0502020204030204" pitchFamily="34" charset="0"/>
                <a:cs typeface="Calibri" panose="020F0502020204030204" pitchFamily="34" charset="0"/>
              </a:rPr>
              <a:t>Айжан </a:t>
            </a:r>
            <a:r>
              <a:rPr lang="ru-RU" sz="2000" b="1" dirty="0" err="1">
                <a:solidFill>
                  <a:srgbClr val="000000"/>
                </a:solidFill>
                <a:effectLst/>
                <a:latin typeface="Montserrat" panose="00000500000000000000" pitchFamily="2" charset="-52"/>
                <a:ea typeface="Calibri" panose="020F0502020204030204" pitchFamily="34" charset="0"/>
                <a:cs typeface="Calibri" panose="020F0502020204030204" pitchFamily="34" charset="0"/>
              </a:rPr>
              <a:t>Хамитова</a:t>
            </a:r>
            <a:r>
              <a:rPr lang="ru-RU" sz="2000" b="1" dirty="0">
                <a:solidFill>
                  <a:srgbClr val="000000"/>
                </a:solidFill>
                <a:effectLst/>
                <a:latin typeface="Montserrat" panose="00000500000000000000" pitchFamily="2" charset="-52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RU" sz="1200" dirty="0"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Эк</a:t>
            </a:r>
            <a:r>
              <a:rPr lang="ru-RU" sz="1200" dirty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Calibri" panose="020F0502020204030204" pitchFamily="34" charset="0"/>
              </a:rPr>
              <a:t>сперт в области взаимодействия со стейкхолдерами (</a:t>
            </a:r>
            <a:r>
              <a:rPr lang="en-US" sz="1200" dirty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Calibri" panose="020F0502020204030204" pitchFamily="34" charset="0"/>
              </a:rPr>
              <a:t>GR</a:t>
            </a:r>
            <a:r>
              <a:rPr lang="ru-RU" sz="1200" dirty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200" dirty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Calibri" panose="020F0502020204030204" pitchFamily="34" charset="0"/>
              </a:rPr>
              <a:t>PR</a:t>
            </a:r>
            <a:r>
              <a:rPr lang="ru-RU" sz="1200" dirty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200" dirty="0">
                <a:latin typeface="Montserrat" panose="00000500000000000000" pitchFamily="2" charset="-52"/>
                <a:ea typeface="Calibri" panose="020F0502020204030204" pitchFamily="34" charset="0"/>
                <a:cs typeface="Calibri" panose="020F0502020204030204" pitchFamily="34" charset="0"/>
              </a:rPr>
              <a:t>CSR, internal comms and </a:t>
            </a:r>
            <a:r>
              <a:rPr lang="en-US" sz="1200" dirty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Calibri" panose="020F0502020204030204" pitchFamily="34" charset="0"/>
              </a:rPr>
              <a:t>mass media</a:t>
            </a:r>
            <a:r>
              <a:rPr lang="ru-RU" sz="1200" dirty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Calibri" panose="020F0502020204030204" pitchFamily="34" charset="0"/>
              </a:rPr>
              <a:t>). Администратор </a:t>
            </a:r>
            <a:r>
              <a:rPr lang="en-US" sz="1200" dirty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Calibri" panose="020F0502020204030204" pitchFamily="34" charset="0"/>
              </a:rPr>
              <a:t>GR HUB</a:t>
            </a:r>
            <a:r>
              <a:rPr lang="ru-RU" sz="1200" dirty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Calibri" panose="020F0502020204030204" pitchFamily="34" charset="0"/>
              </a:rPr>
              <a:t> . </a:t>
            </a:r>
            <a:r>
              <a:rPr lang="ru-RU" sz="1200" dirty="0">
                <a:latin typeface="Montserrat" panose="00000500000000000000" pitchFamily="2" charset="-52"/>
                <a:ea typeface="Calibri" panose="020F0502020204030204" pitchFamily="34" charset="0"/>
                <a:cs typeface="Calibri" panose="020F0502020204030204" pitchFamily="34" charset="0"/>
              </a:rPr>
              <a:t>Практикующий коуч</a:t>
            </a:r>
            <a:r>
              <a:rPr lang="en-US" sz="1200" dirty="0">
                <a:latin typeface="Montserrat" panose="00000500000000000000" pitchFamily="2" charset="-52"/>
                <a:ea typeface="Calibri" panose="020F0502020204030204" pitchFamily="34" charset="0"/>
                <a:cs typeface="Calibri" panose="020F0502020204030204" pitchFamily="34" charset="0"/>
              </a:rPr>
              <a:t>, ACSTH ICF</a:t>
            </a:r>
            <a:r>
              <a:rPr lang="ru-RU" sz="1200" dirty="0">
                <a:latin typeface="Montserrat" panose="00000500000000000000" pitchFamily="2" charset="-52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Blip>
                <a:blip r:embed="rId3"/>
              </a:buBlip>
            </a:pPr>
            <a:r>
              <a:rPr lang="ru-RU" sz="1200" dirty="0" err="1">
                <a:solidFill>
                  <a:srgbClr val="000000"/>
                </a:solidFill>
                <a:effectLst/>
                <a:latin typeface="Montserrat" panose="00000500000000000000" pitchFamily="2" charset="-52"/>
                <a:ea typeface="Calibri" panose="020F0502020204030204" pitchFamily="34" charset="0"/>
                <a:cs typeface="Calibri" panose="020F0502020204030204" pitchFamily="34" charset="0"/>
              </a:rPr>
              <a:t>Таразский</a:t>
            </a:r>
            <a:r>
              <a:rPr lang="ru-RU" sz="1200" dirty="0">
                <a:solidFill>
                  <a:srgbClr val="000000"/>
                </a:solidFill>
                <a:effectLst/>
                <a:latin typeface="Montserrat" panose="00000500000000000000" pitchFamily="2" charset="-52"/>
                <a:ea typeface="Calibri" panose="020F0502020204030204" pitchFamily="34" charset="0"/>
                <a:cs typeface="Calibri" panose="020F0502020204030204" pitchFamily="34" charset="0"/>
              </a:rPr>
              <a:t> государственный университет им. М.Х. </a:t>
            </a:r>
            <a:r>
              <a:rPr lang="ru-RU" sz="1200" dirty="0" err="1">
                <a:solidFill>
                  <a:srgbClr val="000000"/>
                </a:solidFill>
                <a:effectLst/>
                <a:latin typeface="Montserrat" panose="00000500000000000000" pitchFamily="2" charset="-52"/>
                <a:ea typeface="Calibri" panose="020F0502020204030204" pitchFamily="34" charset="0"/>
                <a:cs typeface="Calibri" panose="020F0502020204030204" pitchFamily="34" charset="0"/>
              </a:rPr>
              <a:t>Дулати</a:t>
            </a:r>
            <a:r>
              <a:rPr lang="ru-RU" sz="1200" dirty="0">
                <a:solidFill>
                  <a:srgbClr val="000000"/>
                </a:solidFill>
                <a:effectLst/>
                <a:latin typeface="Montserrat" panose="00000500000000000000" pitchFamily="2" charset="-52"/>
                <a:ea typeface="Calibri" panose="020F0502020204030204" pitchFamily="34" charset="0"/>
                <a:cs typeface="Calibri" panose="020F0502020204030204" pitchFamily="34" charset="0"/>
              </a:rPr>
              <a:t>;  </a:t>
            </a:r>
            <a:endParaRPr lang="en-US" sz="1200" dirty="0">
              <a:solidFill>
                <a:srgbClr val="000000"/>
              </a:solidFill>
              <a:effectLst/>
              <a:latin typeface="Montserrat" panose="00000500000000000000" pitchFamily="2" charset="-52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Blip>
                <a:blip r:embed="rId3"/>
              </a:buBlip>
            </a:pPr>
            <a:r>
              <a:rPr lang="ru-RU" sz="1200" dirty="0">
                <a:solidFill>
                  <a:srgbClr val="000000"/>
                </a:solidFill>
                <a:effectLst/>
                <a:latin typeface="Montserrat" panose="00000500000000000000" pitchFamily="2" charset="-52"/>
                <a:ea typeface="Calibri" panose="020F0502020204030204" pitchFamily="34" charset="0"/>
                <a:cs typeface="Calibri" panose="020F0502020204030204" pitchFamily="34" charset="0"/>
              </a:rPr>
              <a:t>Финансовая Академии при Правительстве Российской Федерации</a:t>
            </a:r>
          </a:p>
          <a:p>
            <a:pPr lvl="0">
              <a:lnSpc>
                <a:spcPct val="107000"/>
              </a:lnSpc>
            </a:pPr>
            <a:r>
              <a:rPr lang="ru-RU" sz="1200" dirty="0">
                <a:solidFill>
                  <a:srgbClr val="000000"/>
                </a:solidFill>
                <a:effectLst/>
                <a:latin typeface="Montserrat" panose="00000500000000000000" pitchFamily="2" charset="-52"/>
                <a:ea typeface="Calibri" panose="020F0502020204030204" pitchFamily="34" charset="0"/>
                <a:cs typeface="Calibri" panose="020F0502020204030204" pitchFamily="34" charset="0"/>
              </a:rPr>
              <a:t>         (г. Москва)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Blip>
                <a:blip r:embed="rId3"/>
              </a:buBlip>
            </a:pPr>
            <a:endParaRPr lang="ru-RU" sz="1200" dirty="0">
              <a:solidFill>
                <a:srgbClr val="000000"/>
              </a:solidFill>
              <a:effectLst/>
              <a:latin typeface="Montserrat" panose="00000500000000000000" pitchFamily="2" charset="-52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Blip>
                <a:blip r:embed="rId3"/>
              </a:buBlip>
            </a:pPr>
            <a:r>
              <a:rPr lang="en-US" sz="1200" dirty="0">
                <a:latin typeface="Montserrat" panose="00000500000000000000" pitchFamily="2" charset="-52"/>
                <a:ea typeface="Calibri" panose="020F0502020204030204" pitchFamily="34" charset="0"/>
                <a:cs typeface="Calibri" panose="020F0502020204030204" pitchFamily="34" charset="0"/>
              </a:rPr>
              <a:t>Executive MBA </a:t>
            </a:r>
            <a:r>
              <a:rPr lang="ru-RU" sz="1200" dirty="0">
                <a:solidFill>
                  <a:srgbClr val="000000"/>
                </a:solidFill>
                <a:effectLst/>
                <a:latin typeface="Montserrat" panose="00000500000000000000" pitchFamily="2" charset="-52"/>
                <a:ea typeface="Calibri" panose="020F0502020204030204" pitchFamily="34" charset="0"/>
                <a:cs typeface="Calibri" panose="020F0502020204030204" pitchFamily="34" charset="0"/>
              </a:rPr>
              <a:t>КИМЭП: тема диссертационной работы - «Женское лидерство: особенности развития женской карьеры в Казахстане»</a:t>
            </a:r>
          </a:p>
          <a:p>
            <a:pPr lvl="0">
              <a:lnSpc>
                <a:spcPct val="107000"/>
              </a:lnSpc>
            </a:pPr>
            <a:endParaRPr lang="ru-RU" sz="1200" dirty="0">
              <a:solidFill>
                <a:srgbClr val="000000"/>
              </a:solidFill>
              <a:effectLst/>
              <a:latin typeface="Montserrat" panose="00000500000000000000" pitchFamily="2" charset="-52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Blip>
                <a:blip r:embed="rId3"/>
              </a:buBlip>
            </a:pPr>
            <a:r>
              <a:rPr lang="ru-RU" sz="1200" dirty="0">
                <a:solidFill>
                  <a:srgbClr val="000000"/>
                </a:solidFill>
                <a:effectLst/>
                <a:latin typeface="Montserrat" panose="00000500000000000000" pitchFamily="2" charset="-52"/>
                <a:ea typeface="Calibri" panose="020F0502020204030204" pitchFamily="34" charset="0"/>
                <a:cs typeface="Calibri" panose="020F0502020204030204" pitchFamily="34" charset="0"/>
              </a:rPr>
              <a:t>Топ-50 женщин-лидеров нефтегазовой отрасли в 2020 г.  и </a:t>
            </a:r>
            <a:r>
              <a:rPr lang="ru-RU" sz="1200" dirty="0">
                <a:latin typeface="Montserrat" panose="00000500000000000000" pitchFamily="2" charset="-52"/>
                <a:ea typeface="Calibri" panose="020F0502020204030204" pitchFamily="34" charset="0"/>
                <a:cs typeface="Calibri" panose="020F0502020204030204" pitchFamily="34" charset="0"/>
              </a:rPr>
              <a:t>Т</a:t>
            </a:r>
            <a:r>
              <a:rPr lang="ru-RU" sz="1200" dirty="0">
                <a:solidFill>
                  <a:srgbClr val="000000"/>
                </a:solidFill>
                <a:effectLst/>
                <a:latin typeface="Montserrat" panose="00000500000000000000" pitchFamily="2" charset="-52"/>
                <a:ea typeface="Calibri" panose="020F0502020204030204" pitchFamily="34" charset="0"/>
                <a:cs typeface="Calibri" panose="020F0502020204030204" pitchFamily="34" charset="0"/>
              </a:rPr>
              <a:t>оп-30 в 2021 г.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Blip>
                <a:blip r:embed="rId3"/>
              </a:buBlip>
            </a:pPr>
            <a:endParaRPr lang="ru-RU" sz="1200" dirty="0">
              <a:latin typeface="Montserrat" panose="00000500000000000000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Blip>
                <a:blip r:embed="rId3"/>
              </a:buBlip>
            </a:pPr>
            <a:r>
              <a:rPr lang="ru-RU" sz="1200" dirty="0">
                <a:solidFill>
                  <a:srgbClr val="000000"/>
                </a:solidFill>
                <a:effectLst/>
                <a:latin typeface="Montserrat" panose="00000500000000000000" pitchFamily="2" charset="-52"/>
                <a:ea typeface="Calibri" panose="020F0502020204030204" pitchFamily="34" charset="0"/>
                <a:cs typeface="Calibri" panose="020F0502020204030204" pitchFamily="34" charset="0"/>
              </a:rPr>
              <a:t>Топ-</a:t>
            </a:r>
            <a:r>
              <a:rPr lang="en-US" sz="1200" dirty="0">
                <a:solidFill>
                  <a:srgbClr val="000000"/>
                </a:solidFill>
                <a:effectLst/>
                <a:latin typeface="Montserrat" panose="00000500000000000000" pitchFamily="2" charset="-52"/>
                <a:ea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ru-RU" sz="1200" dirty="0">
                <a:solidFill>
                  <a:srgbClr val="000000"/>
                </a:solidFill>
                <a:effectLst/>
                <a:latin typeface="Montserrat" panose="00000500000000000000" pitchFamily="2" charset="-52"/>
                <a:ea typeface="Calibri" panose="020F0502020204030204" pitchFamily="34" charset="0"/>
                <a:cs typeface="Calibri" panose="020F0502020204030204" pitchFamily="34" charset="0"/>
              </a:rPr>
              <a:t> наиболее влиятельных </a:t>
            </a:r>
            <a:r>
              <a:rPr lang="en-US" sz="1200" dirty="0">
                <a:solidFill>
                  <a:srgbClr val="000000"/>
                </a:solidFill>
                <a:effectLst/>
                <a:latin typeface="Montserrat" panose="00000500000000000000" pitchFamily="2" charset="-52"/>
                <a:ea typeface="Calibri" panose="020F0502020204030204" pitchFamily="34" charset="0"/>
                <a:cs typeface="Calibri" panose="020F0502020204030204" pitchFamily="34" charset="0"/>
              </a:rPr>
              <a:t>GR</a:t>
            </a:r>
            <a:r>
              <a:rPr lang="ru-RU" sz="1200" dirty="0">
                <a:solidFill>
                  <a:srgbClr val="000000"/>
                </a:solidFill>
                <a:effectLst/>
                <a:latin typeface="Montserrat" panose="00000500000000000000" pitchFamily="2" charset="-52"/>
                <a:ea typeface="Calibri" panose="020F0502020204030204" pitchFamily="34" charset="0"/>
                <a:cs typeface="Calibri" panose="020F0502020204030204" pitchFamily="34" charset="0"/>
              </a:rPr>
              <a:t> и </a:t>
            </a:r>
            <a:r>
              <a:rPr lang="en-US" sz="1200" dirty="0">
                <a:solidFill>
                  <a:srgbClr val="000000"/>
                </a:solidFill>
                <a:effectLst/>
                <a:latin typeface="Montserrat" panose="00000500000000000000" pitchFamily="2" charset="-52"/>
                <a:ea typeface="Calibri" panose="020F0502020204030204" pitchFamily="34" charset="0"/>
                <a:cs typeface="Calibri" panose="020F0502020204030204" pitchFamily="34" charset="0"/>
              </a:rPr>
              <a:t>PR</a:t>
            </a:r>
            <a:r>
              <a:rPr lang="ru-RU" sz="1200" dirty="0">
                <a:solidFill>
                  <a:srgbClr val="000000"/>
                </a:solidFill>
                <a:effectLst/>
                <a:latin typeface="Montserrat" panose="00000500000000000000" pitchFamily="2" charset="-52"/>
                <a:ea typeface="Calibri" panose="020F0502020204030204" pitchFamily="34" charset="0"/>
                <a:cs typeface="Calibri" panose="020F0502020204030204" pitchFamily="34" charset="0"/>
              </a:rPr>
              <a:t> экспертов нефтегазовой индустрии РК в 202</a:t>
            </a:r>
            <a:r>
              <a:rPr lang="en-US" sz="1200" dirty="0">
                <a:solidFill>
                  <a:srgbClr val="000000"/>
                </a:solidFill>
                <a:effectLst/>
                <a:latin typeface="Montserrat" panose="00000500000000000000" pitchFamily="2" charset="-52"/>
                <a:ea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ru-RU" sz="1200" dirty="0">
                <a:solidFill>
                  <a:srgbClr val="000000"/>
                </a:solidFill>
                <a:effectLst/>
                <a:latin typeface="Montserrat" panose="00000500000000000000" pitchFamily="2" charset="-52"/>
                <a:ea typeface="Calibri" panose="020F0502020204030204" pitchFamily="34" charset="0"/>
                <a:cs typeface="Calibri" panose="020F0502020204030204" pitchFamily="34" charset="0"/>
              </a:rPr>
              <a:t>г.</a:t>
            </a:r>
          </a:p>
          <a:p>
            <a:pPr lvl="0">
              <a:lnSpc>
                <a:spcPct val="107000"/>
              </a:lnSpc>
            </a:pPr>
            <a:endParaRPr lang="ru-RU" sz="1200" dirty="0">
              <a:latin typeface="Montserrat" panose="00000500000000000000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Blip>
                <a:blip r:embed="rId3"/>
              </a:buBlip>
            </a:pPr>
            <a:r>
              <a:rPr lang="ru-RU" sz="1200" dirty="0">
                <a:solidFill>
                  <a:srgbClr val="000000"/>
                </a:solidFill>
                <a:effectLst/>
                <a:latin typeface="Montserrat" panose="00000500000000000000" pitchFamily="2" charset="-52"/>
                <a:ea typeface="Calibri" panose="020F0502020204030204" pitchFamily="34" charset="0"/>
                <a:cs typeface="Calibri" panose="020F0502020204030204" pitchFamily="34" charset="0"/>
              </a:rPr>
              <a:t>Член Женского Энергетического Клуба (ЖЭК) при Ассоциации </a:t>
            </a:r>
            <a:r>
              <a:rPr lang="ru-RU" sz="1200" dirty="0" err="1">
                <a:solidFill>
                  <a:srgbClr val="000000"/>
                </a:solidFill>
                <a:effectLst/>
                <a:latin typeface="Montserrat" panose="00000500000000000000" pitchFamily="2" charset="-52"/>
                <a:ea typeface="Calibri" panose="020F0502020204030204" pitchFamily="34" charset="0"/>
                <a:cs typeface="Calibri" panose="020F0502020204030204" pitchFamily="34" charset="0"/>
              </a:rPr>
              <a:t>Казэнерджи</a:t>
            </a:r>
            <a:endParaRPr lang="ru-RU" sz="1200" dirty="0">
              <a:solidFill>
                <a:srgbClr val="000000"/>
              </a:solidFill>
              <a:effectLst/>
              <a:latin typeface="Montserrat" panose="00000500000000000000" pitchFamily="2" charset="-52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lnSpc>
                <a:spcPct val="107000"/>
              </a:lnSpc>
            </a:pPr>
            <a:endParaRPr lang="ru-RU" sz="1200" dirty="0">
              <a:latin typeface="Montserrat" panose="00000500000000000000" pitchFamily="2" charset="-52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Blip>
                <a:blip r:embed="rId3"/>
              </a:buBlip>
            </a:pPr>
            <a:r>
              <a:rPr lang="ru-RU" sz="1200" dirty="0">
                <a:latin typeface="Montserrat" panose="00000500000000000000" pitchFamily="2" charset="-52"/>
                <a:ea typeface="Calibri" panose="020F0502020204030204" pitchFamily="34" charset="0"/>
                <a:cs typeface="Calibri" panose="020F0502020204030204" pitchFamily="34" charset="0"/>
              </a:rPr>
              <a:t>Член </a:t>
            </a:r>
            <a:r>
              <a:rPr lang="ru-RU" sz="1200" dirty="0" err="1">
                <a:latin typeface="Montserrat" panose="00000500000000000000" pitchFamily="2" charset="-52"/>
                <a:ea typeface="Calibri" panose="020F0502020204030204" pitchFamily="34" charset="0"/>
                <a:cs typeface="Calibri" panose="020F0502020204030204" pitchFamily="34" charset="0"/>
              </a:rPr>
              <a:t>Испол.Кома</a:t>
            </a:r>
            <a:r>
              <a:rPr lang="ru-RU" sz="1200" dirty="0">
                <a:latin typeface="Montserrat" panose="00000500000000000000" pitchFamily="2" charset="-52"/>
                <a:ea typeface="Calibri" panose="020F0502020204030204" pitchFamily="34" charset="0"/>
                <a:cs typeface="Calibri" panose="020F0502020204030204" pitchFamily="34" charset="0"/>
              </a:rPr>
              <a:t> «</a:t>
            </a:r>
            <a:r>
              <a:rPr lang="en-US" sz="1200" dirty="0">
                <a:latin typeface="Montserrat" panose="00000500000000000000" pitchFamily="2" charset="-52"/>
                <a:ea typeface="Calibri" panose="020F0502020204030204" pitchFamily="34" charset="0"/>
                <a:cs typeface="Calibri" panose="020F0502020204030204" pitchFamily="34" charset="0"/>
              </a:rPr>
              <a:t>Society of Petroleum Engineers</a:t>
            </a:r>
            <a:r>
              <a:rPr lang="ru-RU" sz="1200" dirty="0">
                <a:latin typeface="Montserrat" panose="00000500000000000000" pitchFamily="2" charset="-52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1200" dirty="0">
                <a:latin typeface="Montserrat" panose="00000500000000000000" pitchFamily="2" charset="-52"/>
                <a:ea typeface="Calibri" panose="020F0502020204030204" pitchFamily="34" charset="0"/>
                <a:cs typeface="Calibri" panose="020F0502020204030204" pitchFamily="34" charset="0"/>
              </a:rPr>
              <a:t>Astana Section</a:t>
            </a:r>
            <a:r>
              <a:rPr lang="ru-RU" sz="1200" dirty="0">
                <a:latin typeface="Montserrat" panose="00000500000000000000" pitchFamily="2" charset="-52"/>
                <a:ea typeface="Calibri" panose="020F0502020204030204" pitchFamily="34" charset="0"/>
                <a:cs typeface="Calibri" panose="020F0502020204030204" pitchFamily="34" charset="0"/>
              </a:rPr>
              <a:t>»</a:t>
            </a:r>
          </a:p>
          <a:p>
            <a:pPr lvl="0">
              <a:lnSpc>
                <a:spcPct val="107000"/>
              </a:lnSpc>
            </a:pPr>
            <a:endParaRPr lang="ru-RU" sz="1200" dirty="0">
              <a:latin typeface="Montserrat" panose="00000500000000000000" pitchFamily="2" charset="-52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Blip>
                <a:blip r:embed="rId3"/>
              </a:buBlip>
            </a:pPr>
            <a:r>
              <a:rPr lang="ru-RU" sz="1200" dirty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Calibri" panose="020F0502020204030204" pitchFamily="34" charset="0"/>
              </a:rPr>
              <a:t>Амбассадор  программы ЕБРР «</a:t>
            </a:r>
            <a:r>
              <a:rPr lang="ru-RU" sz="1200" dirty="0" err="1">
                <a:effectLst/>
                <a:latin typeface="Montserrat" panose="00000500000000000000" pitchFamily="2" charset="-52"/>
                <a:ea typeface="Calibri" panose="020F0502020204030204" pitchFamily="34" charset="0"/>
                <a:cs typeface="Calibri" panose="020F0502020204030204" pitchFamily="34" charset="0"/>
              </a:rPr>
              <a:t>Менторинг</a:t>
            </a:r>
            <a:r>
              <a:rPr lang="ru-RU" sz="1200" dirty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Calibri" panose="020F0502020204030204" pitchFamily="34" charset="0"/>
              </a:rPr>
              <a:t> для женщин-предпринимателей Казахстана-2022»</a:t>
            </a:r>
            <a:endParaRPr lang="ru-KZ" sz="1200" dirty="0">
              <a:effectLst/>
              <a:latin typeface="Montserrat" panose="00000500000000000000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5B02102-F883-4485-B556-F2AC7564EE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779" t="32866" r="8075" b="48753"/>
          <a:stretch/>
        </p:blipFill>
        <p:spPr bwMode="auto">
          <a:xfrm>
            <a:off x="58994" y="4212316"/>
            <a:ext cx="638486" cy="2051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A777AEB-1B81-4422-A9DB-F2E49C15A779}"/>
              </a:ext>
            </a:extLst>
          </p:cNvPr>
          <p:cNvSpPr txBox="1"/>
          <p:nvPr/>
        </p:nvSpPr>
        <p:spPr>
          <a:xfrm>
            <a:off x="697479" y="4205639"/>
            <a:ext cx="147171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 err="1">
                <a:solidFill>
                  <a:schemeClr val="bg1"/>
                </a:solidFill>
                <a:effectLst/>
                <a:latin typeface="Montserrat" panose="00000500000000000000" pitchFamily="2" charset="-52"/>
                <a:ea typeface="Calibri" panose="020F0502020204030204" pitchFamily="34" charset="0"/>
                <a:cs typeface="Calibri" panose="020F0502020204030204" pitchFamily="34" charset="0"/>
              </a:rPr>
              <a:t>Aizhan</a:t>
            </a:r>
            <a:r>
              <a:rPr lang="en-US" sz="1000" b="1" dirty="0">
                <a:solidFill>
                  <a:schemeClr val="bg1"/>
                </a:solidFill>
                <a:effectLst/>
                <a:latin typeface="Montserrat" panose="00000500000000000000" pitchFamily="2" charset="-52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b="1" dirty="0" err="1">
                <a:solidFill>
                  <a:schemeClr val="bg1"/>
                </a:solidFill>
                <a:effectLst/>
                <a:latin typeface="Montserrat" panose="00000500000000000000" pitchFamily="2" charset="-52"/>
                <a:ea typeface="Calibri" panose="020F0502020204030204" pitchFamily="34" charset="0"/>
                <a:cs typeface="Calibri" panose="020F0502020204030204" pitchFamily="34" charset="0"/>
              </a:rPr>
              <a:t>Khamitova</a:t>
            </a:r>
            <a:endParaRPr lang="ru-KZ" sz="1000" b="1" dirty="0">
              <a:solidFill>
                <a:schemeClr val="bg1"/>
              </a:solidFill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4A4057C-E5EA-4F12-AA98-C2D7C765D97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540" t="35147" r="52755" b="28225"/>
          <a:stretch/>
        </p:blipFill>
        <p:spPr bwMode="auto">
          <a:xfrm>
            <a:off x="58994" y="4630816"/>
            <a:ext cx="271278" cy="2462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55EDFCF-6140-4D2C-94C9-82FE26216DCF}"/>
              </a:ext>
            </a:extLst>
          </p:cNvPr>
          <p:cNvSpPr txBox="1"/>
          <p:nvPr/>
        </p:nvSpPr>
        <p:spPr>
          <a:xfrm>
            <a:off x="682463" y="4661559"/>
            <a:ext cx="128483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 err="1">
                <a:solidFill>
                  <a:schemeClr val="bg1"/>
                </a:solidFill>
                <a:latin typeface="Montserrat" panose="00000500000000000000" pitchFamily="2" charset="-52"/>
                <a:ea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en-US" sz="1000" b="1" dirty="0" err="1">
                <a:solidFill>
                  <a:schemeClr val="bg1"/>
                </a:solidFill>
                <a:effectLst/>
                <a:latin typeface="Montserrat" panose="00000500000000000000" pitchFamily="2" charset="-52"/>
                <a:ea typeface="Calibri" panose="020F0502020204030204" pitchFamily="34" charset="0"/>
                <a:cs typeface="Calibri" panose="020F0502020204030204" pitchFamily="34" charset="0"/>
              </a:rPr>
              <a:t>zhiki_astana</a:t>
            </a:r>
            <a:endParaRPr lang="ru-KZ" sz="1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9647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D04D5B5-ECA0-4DDC-A05F-24ACE36F54D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sz="6000" b="1" dirty="0">
                <a:solidFill>
                  <a:schemeClr val="accent2">
                    <a:lumMod val="75000"/>
                  </a:schemeClr>
                </a:solidFill>
                <a:latin typeface="Montserrat" panose="00000500000000000000" pitchFamily="2" charset="-52"/>
              </a:rPr>
              <a:t>Жизненные ценности</a:t>
            </a:r>
            <a:endParaRPr lang="ru-KZ" sz="6000" b="1" dirty="0">
              <a:solidFill>
                <a:schemeClr val="accent2">
                  <a:lumMod val="75000"/>
                </a:schemeClr>
              </a:solidFill>
              <a:latin typeface="Montserrat" panose="00000500000000000000" pitchFamily="2" charset="-52"/>
            </a:endParaRPr>
          </a:p>
        </p:txBody>
      </p:sp>
      <p:pic>
        <p:nvPicPr>
          <p:cNvPr id="1026" name="Picture 2" descr="Жизненные ценности и интуиция">
            <a:extLst>
              <a:ext uri="{FF2B5EF4-FFF2-40B4-BE49-F238E27FC236}">
                <a16:creationId xmlns:a16="http://schemas.microsoft.com/office/drawing/2014/main" id="{50E204BA-DB4F-493D-BE1D-74B4107A8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156" y="1568000"/>
            <a:ext cx="2498922" cy="3123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87241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 txBox="1">
            <a:spLocks noGrp="1"/>
          </p:cNvSpPr>
          <p:nvPr>
            <p:ph type="body" idx="2"/>
          </p:nvPr>
        </p:nvSpPr>
        <p:spPr>
          <a:xfrm>
            <a:off x="2211573" y="445736"/>
            <a:ext cx="6613450" cy="8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ru-RU" b="1" dirty="0"/>
              <a:t>Источники формирования </a:t>
            </a:r>
            <a:r>
              <a:rPr lang="ru-RU" b="1" dirty="0" err="1"/>
              <a:t>поколенческих</a:t>
            </a:r>
            <a:r>
              <a:rPr lang="ru-RU" b="1" dirty="0"/>
              <a:t> ценностей:</a:t>
            </a: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 lang="ru-RU" sz="1800" b="1" dirty="0"/>
          </a:p>
          <a:p>
            <a:pPr marL="285750" lvl="0" indent="-285750" algn="l" rtl="0">
              <a:spcBef>
                <a:spcPts val="1000"/>
              </a:spcBef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ru-RU" sz="1800" dirty="0"/>
              <a:t>Масштабные события</a:t>
            </a:r>
          </a:p>
          <a:p>
            <a:pPr marL="285750" lvl="0" indent="-285750" algn="l" rtl="0">
              <a:spcBef>
                <a:spcPts val="1000"/>
              </a:spcBef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ru-RU" sz="1800" dirty="0"/>
              <a:t>Информационные сообщения в обществе</a:t>
            </a:r>
          </a:p>
          <a:p>
            <a:pPr marL="285750" lvl="0" indent="-285750" algn="l" rtl="0">
              <a:spcBef>
                <a:spcPts val="1000"/>
              </a:spcBef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ru-RU" sz="1800" dirty="0"/>
              <a:t>Подходы к воспитанию</a:t>
            </a:r>
          </a:p>
          <a:p>
            <a:pPr marL="285750" lvl="0" indent="-285750" algn="l" rtl="0">
              <a:spcBef>
                <a:spcPts val="1000"/>
              </a:spcBef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ru-RU" sz="1800" dirty="0"/>
              <a:t>Дефицит</a:t>
            </a: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 sz="18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5BD61EB-6265-51B6-9685-0C080251C3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595" t="14342" r="51460" b="47897"/>
          <a:stretch/>
        </p:blipFill>
        <p:spPr>
          <a:xfrm>
            <a:off x="70884" y="1779181"/>
            <a:ext cx="1915210" cy="1942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9911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A7624B0-0B1F-4C3A-AA1D-98E7231FE7C7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468597" y="4382823"/>
            <a:ext cx="8675403" cy="1252800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/>
              <a:t>История создания теории поколений</a:t>
            </a:r>
            <a:r>
              <a:rPr lang="en-US" sz="2800" dirty="0"/>
              <a:t> </a:t>
            </a:r>
            <a:endParaRPr lang="en" sz="28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D2C5313-AFBC-4BF1-9D73-0217CA721C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926" t="14727" r="26492" b="22255"/>
          <a:stretch/>
        </p:blipFill>
        <p:spPr>
          <a:xfrm>
            <a:off x="1592580" y="368041"/>
            <a:ext cx="5495690" cy="401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1961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0"/>
          <p:cNvSpPr txBox="1">
            <a:spLocks noGrp="1"/>
          </p:cNvSpPr>
          <p:nvPr>
            <p:ph type="title"/>
          </p:nvPr>
        </p:nvSpPr>
        <p:spPr>
          <a:xfrm>
            <a:off x="0" y="1646773"/>
            <a:ext cx="2075755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/>
              <a:t>Поколения</a:t>
            </a:r>
            <a:endParaRPr sz="2400" dirty="0"/>
          </a:p>
        </p:txBody>
      </p:sp>
      <p:sp>
        <p:nvSpPr>
          <p:cNvPr id="269" name="Google Shape;269;p30"/>
          <p:cNvSpPr/>
          <p:nvPr/>
        </p:nvSpPr>
        <p:spPr>
          <a:xfrm>
            <a:off x="2441325" y="4113610"/>
            <a:ext cx="6235463" cy="573900"/>
          </a:xfrm>
          <a:prstGeom prst="homePlate">
            <a:avLst>
              <a:gd name="adj" fmla="val 50000"/>
            </a:avLst>
          </a:prstGeom>
          <a:solidFill>
            <a:srgbClr val="CFE2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30"/>
          <p:cNvSpPr/>
          <p:nvPr/>
        </p:nvSpPr>
        <p:spPr>
          <a:xfrm>
            <a:off x="2489196" y="3928537"/>
            <a:ext cx="944043" cy="944043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Герои</a:t>
            </a:r>
            <a:endParaRPr lang="it-IT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271" name="Google Shape;271;p30"/>
          <p:cNvSpPr/>
          <p:nvPr/>
        </p:nvSpPr>
        <p:spPr>
          <a:xfrm>
            <a:off x="3489032" y="3937359"/>
            <a:ext cx="944042" cy="944042"/>
          </a:xfrm>
          <a:prstGeom prst="ellipse">
            <a:avLst/>
          </a:prstGeom>
          <a:solidFill>
            <a:srgbClr val="3D85C6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  <a:ea typeface="Roboto"/>
                <a:cs typeface="Roboto"/>
                <a:sym typeface="Roboto"/>
              </a:rPr>
              <a:t>Молчаливое</a:t>
            </a:r>
            <a:endParaRPr dirty="0">
              <a:solidFill>
                <a:schemeClr val="bg1"/>
              </a:solidFill>
              <a:latin typeface="Arial Narrow" panose="020B0606020202030204" pitchFamily="34" charset="0"/>
              <a:ea typeface="Roboto"/>
              <a:cs typeface="Roboto"/>
              <a:sym typeface="Roboto"/>
            </a:endParaRPr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306" y="92551"/>
            <a:ext cx="6301500" cy="3537392"/>
          </a:xfrm>
          <a:prstGeom prst="rect">
            <a:avLst/>
          </a:prstGeom>
        </p:spPr>
      </p:pic>
      <p:sp>
        <p:nvSpPr>
          <p:cNvPr id="9" name="Google Shape;272;p30"/>
          <p:cNvSpPr/>
          <p:nvPr/>
        </p:nvSpPr>
        <p:spPr>
          <a:xfrm>
            <a:off x="4474685" y="3965327"/>
            <a:ext cx="962439" cy="962439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latin typeface="Arial Narrow" panose="020B0606020202030204" pitchFamily="34" charset="0"/>
              </a:rPr>
              <a:t>Baby Boomers</a:t>
            </a:r>
          </a:p>
        </p:txBody>
      </p:sp>
      <p:sp>
        <p:nvSpPr>
          <p:cNvPr id="11" name="Google Shape;270;p30"/>
          <p:cNvSpPr/>
          <p:nvPr/>
        </p:nvSpPr>
        <p:spPr>
          <a:xfrm>
            <a:off x="5463750" y="3983723"/>
            <a:ext cx="944043" cy="944043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ru-RU" sz="1100" dirty="0">
                <a:solidFill>
                  <a:schemeClr val="bg1"/>
                </a:solidFill>
              </a:rPr>
              <a:t>     Х</a:t>
            </a:r>
            <a:endParaRPr lang="it-IT" sz="1100" dirty="0">
              <a:solidFill>
                <a:schemeClr val="bg1"/>
              </a:solidFill>
            </a:endParaRPr>
          </a:p>
        </p:txBody>
      </p:sp>
      <p:sp>
        <p:nvSpPr>
          <p:cNvPr id="12" name="Google Shape;271;p30"/>
          <p:cNvSpPr/>
          <p:nvPr/>
        </p:nvSpPr>
        <p:spPr>
          <a:xfrm>
            <a:off x="6448728" y="3965327"/>
            <a:ext cx="944042" cy="944042"/>
          </a:xfrm>
          <a:prstGeom prst="ellipse">
            <a:avLst/>
          </a:prstGeom>
          <a:solidFill>
            <a:srgbClr val="3D85C6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    </a:t>
            </a:r>
            <a:r>
              <a:rPr lang="en-US" dirty="0">
                <a:solidFill>
                  <a:schemeClr val="bg1"/>
                </a:solidFill>
              </a:rPr>
              <a:t>Y</a:t>
            </a:r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13" name="Google Shape;272;p30"/>
          <p:cNvSpPr/>
          <p:nvPr/>
        </p:nvSpPr>
        <p:spPr>
          <a:xfrm>
            <a:off x="7441935" y="3974524"/>
            <a:ext cx="962439" cy="962439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      Z</a:t>
            </a:r>
          </a:p>
        </p:txBody>
      </p:sp>
      <p:cxnSp>
        <p:nvCxnSpPr>
          <p:cNvPr id="3" name="Прямая со стрелкой 2">
            <a:extLst>
              <a:ext uri="{FF2B5EF4-FFF2-40B4-BE49-F238E27FC236}">
                <a16:creationId xmlns:a16="http://schemas.microsoft.com/office/drawing/2014/main" id="{13447A3C-53CE-0A88-EFA1-1BE35814E23E}"/>
              </a:ext>
            </a:extLst>
          </p:cNvPr>
          <p:cNvCxnSpPr/>
          <p:nvPr/>
        </p:nvCxnSpPr>
        <p:spPr>
          <a:xfrm flipH="1">
            <a:off x="6920749" y="3191347"/>
            <a:ext cx="63796" cy="73719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3DE07036-5E0D-4AAA-B42B-ACD6D5D17C28}"/>
              </a:ext>
            </a:extLst>
          </p:cNvPr>
          <p:cNvCxnSpPr/>
          <p:nvPr/>
        </p:nvCxnSpPr>
        <p:spPr>
          <a:xfrm flipH="1">
            <a:off x="7923154" y="3172391"/>
            <a:ext cx="63796" cy="73719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75676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65C4BDD-CBE6-4BD3-A1FA-1E87EF3DBF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56826" y="4160481"/>
            <a:ext cx="5792700" cy="784800"/>
          </a:xfrm>
        </p:spPr>
        <p:txBody>
          <a:bodyPr/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Baby boomers </a:t>
            </a: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1944-1963</a:t>
            </a:r>
            <a:endParaRPr lang="ru-KZ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25A0C2B-4115-4A79-9FBB-A9EFEC4B951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C10C42B-5C80-4EE7-8744-20D615C400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2" t="6860" r="1478" b="16365"/>
          <a:stretch/>
        </p:blipFill>
        <p:spPr>
          <a:xfrm>
            <a:off x="283929" y="246955"/>
            <a:ext cx="8576141" cy="381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9362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 txBox="1">
            <a:spLocks noGrp="1"/>
          </p:cNvSpPr>
          <p:nvPr>
            <p:ph type="body" idx="2"/>
          </p:nvPr>
        </p:nvSpPr>
        <p:spPr>
          <a:xfrm>
            <a:off x="2291048" y="3281085"/>
            <a:ext cx="2483180" cy="8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Set bar high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Challenges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Dream big</a:t>
            </a:r>
            <a:endParaRPr lang="it-IT" sz="1800" dirty="0"/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 sz="1800" dirty="0"/>
          </a:p>
        </p:txBody>
      </p:sp>
      <p:pic>
        <p:nvPicPr>
          <p:cNvPr id="1026" name="Picture 2" descr="Ценности поколения Беби-бумеров">
            <a:extLst>
              <a:ext uri="{FF2B5EF4-FFF2-40B4-BE49-F238E27FC236}">
                <a16:creationId xmlns:a16="http://schemas.microsoft.com/office/drawing/2014/main" id="{012D5591-C437-426F-9395-97894FD86F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" t="13122" r="2270"/>
          <a:stretch/>
        </p:blipFill>
        <p:spPr bwMode="auto">
          <a:xfrm>
            <a:off x="2176130" y="110416"/>
            <a:ext cx="6904074" cy="4823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80930" y="-15240"/>
            <a:ext cx="6663070" cy="1295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5" name="Google Shape;75;p15"/>
          <p:cNvSpPr txBox="1">
            <a:spLocks noGrp="1"/>
          </p:cNvSpPr>
          <p:nvPr>
            <p:ph type="ctrTitle" idx="4294967295"/>
          </p:nvPr>
        </p:nvSpPr>
        <p:spPr>
          <a:xfrm>
            <a:off x="4192790" y="249915"/>
            <a:ext cx="5571300" cy="115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solidFill>
                  <a:schemeClr val="bg1"/>
                </a:solidFill>
              </a:rPr>
              <a:t>Gen X</a:t>
            </a:r>
            <a:endParaRPr sz="5400" dirty="0">
              <a:solidFill>
                <a:schemeClr val="bg1"/>
              </a:solidFill>
            </a:endParaRPr>
          </a:p>
        </p:txBody>
      </p:sp>
      <p:sp>
        <p:nvSpPr>
          <p:cNvPr id="76" name="Google Shape;76;p15"/>
          <p:cNvSpPr txBox="1">
            <a:spLocks noGrp="1"/>
          </p:cNvSpPr>
          <p:nvPr>
            <p:ph type="subTitle" idx="4294967295"/>
          </p:nvPr>
        </p:nvSpPr>
        <p:spPr>
          <a:xfrm>
            <a:off x="4105534" y="1409715"/>
            <a:ext cx="5571300" cy="255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sz="2400" b="1" dirty="0">
                <a:latin typeface="Montserrat" panose="00000500000000000000" pitchFamily="2" charset="-52"/>
              </a:rPr>
              <a:t>Гибкие</a:t>
            </a:r>
            <a:endParaRPr lang="en-US" sz="2400" b="1" dirty="0">
              <a:latin typeface="Montserrat" panose="00000500000000000000" pitchFamily="2" charset="-52"/>
            </a:endParaRPr>
          </a:p>
          <a:p>
            <a:r>
              <a:rPr lang="ru-RU" sz="2400" b="1" dirty="0">
                <a:latin typeface="Montserrat" panose="00000500000000000000" pitchFamily="2" charset="-52"/>
              </a:rPr>
              <a:t>Независимые</a:t>
            </a:r>
            <a:endParaRPr lang="en-US" sz="2400" b="1" dirty="0">
              <a:latin typeface="Montserrat" panose="00000500000000000000" pitchFamily="2" charset="-52"/>
            </a:endParaRPr>
          </a:p>
          <a:p>
            <a:r>
              <a:rPr lang="ru-RU" sz="2400" b="1" dirty="0">
                <a:latin typeface="Montserrat" panose="00000500000000000000" pitchFamily="2" charset="-52"/>
              </a:rPr>
              <a:t>Профессионалы</a:t>
            </a:r>
            <a:endParaRPr lang="en-US" sz="2400" b="1" dirty="0">
              <a:latin typeface="Montserrat" panose="00000500000000000000" pitchFamily="2" charset="-52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24" y="96322"/>
            <a:ext cx="1767716" cy="2294102"/>
          </a:xfrm>
          <a:prstGeom prst="rect">
            <a:avLst/>
          </a:prstGeom>
        </p:spPr>
      </p:pic>
      <p:sp>
        <p:nvSpPr>
          <p:cNvPr id="7" name="Google Shape;76;p15"/>
          <p:cNvSpPr txBox="1">
            <a:spLocks/>
          </p:cNvSpPr>
          <p:nvPr/>
        </p:nvSpPr>
        <p:spPr>
          <a:xfrm>
            <a:off x="4085330" y="3050741"/>
            <a:ext cx="4824884" cy="2293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19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Roboto"/>
              <a:buChar char="▸"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Roboto"/>
              <a:buChar char="▹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Roboto"/>
              <a:buChar char="■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Roboto"/>
              <a:buChar char="●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○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■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○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■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38100" indent="0">
              <a:buNone/>
            </a:pPr>
            <a:r>
              <a:rPr lang="ru-RU" sz="1800" b="1" dirty="0">
                <a:solidFill>
                  <a:srgbClr val="212121"/>
                </a:solidFill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1964-1985:</a:t>
            </a:r>
          </a:p>
          <a:p>
            <a:pPr marL="38100" indent="0">
              <a:buNone/>
            </a:pPr>
            <a:r>
              <a:rPr lang="ru-RU" sz="1800" b="1" dirty="0">
                <a:solidFill>
                  <a:srgbClr val="212121"/>
                </a:solidFill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Ключ на шее</a:t>
            </a:r>
          </a:p>
          <a:p>
            <a:pPr marL="38100" indent="0">
              <a:buNone/>
            </a:pPr>
            <a:r>
              <a:rPr lang="ru-RU" sz="1800" b="1" dirty="0">
                <a:solidFill>
                  <a:srgbClr val="212121"/>
                </a:solidFill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Перестройка,</a:t>
            </a:r>
            <a:r>
              <a:rPr lang="ru-KZ" sz="1800" b="1" dirty="0">
                <a:solidFill>
                  <a:srgbClr val="212121"/>
                </a:solidFill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212121"/>
                </a:solidFill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 дефицит, </a:t>
            </a:r>
            <a:r>
              <a:rPr lang="ru-KZ" sz="1800" b="1" dirty="0">
                <a:solidFill>
                  <a:srgbClr val="212121"/>
                </a:solidFill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появление персональных компьютеров, война в Афганистане, падение Берлинской стены</a:t>
            </a:r>
            <a:endParaRPr lang="it-IT" sz="1800" b="1" dirty="0">
              <a:latin typeface="Montserrat" panose="00000500000000000000" pitchFamily="2" charset="-52"/>
            </a:endParaRPr>
          </a:p>
        </p:txBody>
      </p:sp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29033E5B-1904-57D2-B94A-293ED61DFC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840" y="2503593"/>
            <a:ext cx="1869026" cy="2590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989091"/>
      </p:ext>
    </p:extLst>
  </p:cSld>
  <p:clrMapOvr>
    <a:masterClrMapping/>
  </p:clrMapOvr>
</p:sld>
</file>

<file path=ppt/theme/theme1.xml><?xml version="1.0" encoding="utf-8"?>
<a:theme xmlns:a="http://schemas.openxmlformats.org/drawingml/2006/main" name="Aemelia template">
  <a:themeElements>
    <a:clrScheme name="Custom 347">
      <a:dk1>
        <a:srgbClr val="073763"/>
      </a:dk1>
      <a:lt1>
        <a:srgbClr val="FFFFFF"/>
      </a:lt1>
      <a:dk2>
        <a:srgbClr val="3F4247"/>
      </a:dk2>
      <a:lt2>
        <a:srgbClr val="CFD9E1"/>
      </a:lt2>
      <a:accent1>
        <a:srgbClr val="6FA8DC"/>
      </a:accent1>
      <a:accent2>
        <a:srgbClr val="0B5394"/>
      </a:accent2>
      <a:accent3>
        <a:srgbClr val="9FC5E8"/>
      </a:accent3>
      <a:accent4>
        <a:srgbClr val="CFD9E1"/>
      </a:accent4>
      <a:accent5>
        <a:srgbClr val="A1EFFF"/>
      </a:accent5>
      <a:accent6>
        <a:srgbClr val="5AB1C9"/>
      </a:accent6>
      <a:hlink>
        <a:srgbClr val="0B5394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1941</TotalTime>
  <Words>325</Words>
  <Application>Microsoft Office PowerPoint</Application>
  <PresentationFormat>Экран (16:9)</PresentationFormat>
  <Paragraphs>80</Paragraphs>
  <Slides>18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Arial Narrow</vt:lpstr>
      <vt:lpstr>Montserrat</vt:lpstr>
      <vt:lpstr>Roboto</vt:lpstr>
      <vt:lpstr>Symbol</vt:lpstr>
      <vt:lpstr>Wingdings</vt:lpstr>
      <vt:lpstr>Aemelia template</vt:lpstr>
      <vt:lpstr>ESG  как ценностная потребность молодого поколения </vt:lpstr>
      <vt:lpstr>Презентация PowerPoint</vt:lpstr>
      <vt:lpstr>Презентация PowerPoint</vt:lpstr>
      <vt:lpstr>Презентация PowerPoint</vt:lpstr>
      <vt:lpstr>Презентация PowerPoint</vt:lpstr>
      <vt:lpstr>Поколения</vt:lpstr>
      <vt:lpstr>Презентация PowerPoint</vt:lpstr>
      <vt:lpstr>Презентация PowerPoint</vt:lpstr>
      <vt:lpstr>Gen X</vt:lpstr>
      <vt:lpstr>Презентация PowerPoint</vt:lpstr>
      <vt:lpstr>Миллениумы (У)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 the crossroads of the GENERATIONS</dc:title>
  <dc:creator>Sarsekeyeva Zaure</dc:creator>
  <cp:lastModifiedBy>HP</cp:lastModifiedBy>
  <cp:revision>71</cp:revision>
  <dcterms:modified xsi:type="dcterms:W3CDTF">2022-06-06T11:11:31Z</dcterms:modified>
</cp:coreProperties>
</file>