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58" r:id="rId5"/>
    <p:sldId id="284" r:id="rId6"/>
    <p:sldId id="261" r:id="rId7"/>
    <p:sldId id="305" r:id="rId8"/>
    <p:sldId id="306" r:id="rId9"/>
    <p:sldId id="300" r:id="rId10"/>
    <p:sldId id="307" r:id="rId11"/>
    <p:sldId id="275" r:id="rId12"/>
    <p:sldId id="301" r:id="rId13"/>
    <p:sldId id="308" r:id="rId14"/>
    <p:sldId id="311" r:id="rId15"/>
    <p:sldId id="302" r:id="rId16"/>
    <p:sldId id="309" r:id="rId17"/>
    <p:sldId id="303" r:id="rId18"/>
    <p:sldId id="310" r:id="rId19"/>
    <p:sldId id="312" r:id="rId20"/>
    <p:sldId id="314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523"/>
    <a:srgbClr val="EDF0D8"/>
    <a:srgbClr val="EEF2F4"/>
    <a:srgbClr val="455F51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17" autoAdjust="0"/>
  </p:normalViewPr>
  <p:slideViewPr>
    <p:cSldViewPr snapToGrid="0">
      <p:cViewPr varScale="1">
        <p:scale>
          <a:sx n="123" d="100"/>
          <a:sy n="123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liy\Downloads\12.5.1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'[12.5.1 (1).xls]12.5.1'!$D$12</c:f>
              <c:strCache>
                <c:ptCount val="1"/>
                <c:pt idx="0">
                  <c:v>Отходы производства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'[12.5.1 (1).xls]12.5.1'!$E$11:$I$11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'[12.5.1 (1).xls]12.5.1'!$E$12:$I$12</c:f>
              <c:numCache>
                <c:formatCode>0.00</c:formatCode>
                <c:ptCount val="5"/>
                <c:pt idx="0">
                  <c:v>26.8</c:v>
                </c:pt>
                <c:pt idx="1">
                  <c:v>30.86</c:v>
                </c:pt>
                <c:pt idx="2">
                  <c:v>32.200000000000003</c:v>
                </c:pt>
                <c:pt idx="3">
                  <c:v>34</c:v>
                </c:pt>
                <c:pt idx="4">
                  <c:v>36.020000000000003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DE-4737-9C83-B5EE85C4C29C}"/>
            </c:ext>
          </c:extLst>
        </c:ser>
        <c:ser>
          <c:idx val="1"/>
          <c:order val="1"/>
          <c:tx>
            <c:strRef>
              <c:f>'[12.5.1 (1).xls]12.5.1'!$D$13</c:f>
              <c:strCache>
                <c:ptCount val="1"/>
                <c:pt idx="0">
                  <c:v>Твердые бытовые отходы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'[12.5.1 (1).xls]12.5.1'!$E$11:$I$11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'[12.5.1 (1).xls]12.5.1'!$E$13:$I$13</c:f>
              <c:numCache>
                <c:formatCode>0.00</c:formatCode>
                <c:ptCount val="5"/>
                <c:pt idx="0">
                  <c:v>2.6</c:v>
                </c:pt>
                <c:pt idx="1">
                  <c:v>9</c:v>
                </c:pt>
                <c:pt idx="2">
                  <c:v>11.51</c:v>
                </c:pt>
                <c:pt idx="3">
                  <c:v>14.9</c:v>
                </c:pt>
                <c:pt idx="4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DE-4737-9C83-B5EE85C4C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334880"/>
        <c:axId val="458335208"/>
      </c:lineChart>
      <c:catAx>
        <c:axId val="4583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35208"/>
        <c:crosses val="autoZero"/>
        <c:auto val="0"/>
        <c:lblAlgn val="ctr"/>
        <c:lblOffset val="100"/>
        <c:noMultiLvlLbl val="0"/>
      </c:catAx>
      <c:valAx>
        <c:axId val="4583352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3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6A90C3-6D70-4CC0-90BD-7391CC100288}" type="datetime1">
              <a:rPr lang="ru-RU" smtClean="0"/>
              <a:t>06.06.2022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CB3F-843C-4E4F-85F3-0CD250415562}" type="datetime1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5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5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0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6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7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0A853-421F-499A-8F2C-A30F50FFCB8A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144760-2842-4F87-B160-D6308138EEE4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4F2B1-4382-4CD5-BF36-A76F658DDF8B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CBCE005-CF70-47C7-943B-1B85D4E30B12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32E15A-CF9A-465D-A43B-0E134366459B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469" y="158210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0216" y="135225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6B3F4C8-7A25-444D-91C8-2271B0544136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F1E128-3D17-4B8C-8CB3-9EB08D9C14A6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31CEDC5-4545-46C4-8C01-50930980F9C3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750109-67ED-4BB9-A441-1C74886B4944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0F981BA-4C3A-4604-A431-6A18CA52E143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A5B61-B2AB-48DF-B122-84C1DD627AD8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 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629-0A04-47CB-9FC5-F24EBCAF694D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2BCE6D-20D5-4AE9-A17E-E68A25EDB90D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5498C-2776-4754-BDFD-6B3FF9B6428D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 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961358-1323-4982-B48F-0004A3782D73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4266B6-E8E7-4F04-A054-74B8F86E3EF1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EF5D0-540D-41D6-9136-7FA831C4823F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13BE9-C5CD-4F25-838C-97788D4410C6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EC7FF-E9B9-46A2-ABB1-6B02C8E64350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 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C6181B7-7F56-4175-9C58-A45071D8DE7F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 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F2D1E7-3267-41E6-9552-D507126B74F6}" type="datetime1">
              <a:rPr lang="ru-RU" noProof="0" smtClean="0"/>
              <a:t>06.06.2022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7.svg"/><Relationship Id="rId4" Type="http://schemas.openxmlformats.org/officeDocument/2006/relationships/image" Target="../media/image22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ste-ex.k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gewr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stat.gov.k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399" y="1038386"/>
            <a:ext cx="5265549" cy="4138388"/>
          </a:xfrm>
        </p:spPr>
        <p:txBody>
          <a:bodyPr rtlCol="0">
            <a:normAutofit/>
          </a:bodyPr>
          <a:lstStyle/>
          <a:p>
            <a:pPr rtl="0"/>
            <a:r>
              <a:rPr lang="ru-RU" sz="5400" dirty="0"/>
              <a:t>5 </a:t>
            </a:r>
            <a:r>
              <a:rPr lang="en-US" sz="5400" dirty="0"/>
              <a:t>current challenges in waste</a:t>
            </a:r>
            <a:r>
              <a:rPr lang="ru-RU" sz="5400" dirty="0"/>
              <a:t> </a:t>
            </a:r>
            <a:r>
              <a:rPr lang="en-US" sz="5400" dirty="0"/>
              <a:t>management in Kazakhstan</a:t>
            </a:r>
            <a:endParaRPr lang="ru-RU" sz="54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5489448"/>
            <a:ext cx="4526280" cy="1279652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en-US" b="1" dirty="0" err="1"/>
              <a:t>yuliya</a:t>
            </a:r>
            <a:r>
              <a:rPr lang="ru-RU" b="1" dirty="0"/>
              <a:t> </a:t>
            </a:r>
            <a:r>
              <a:rPr lang="en-US" b="1" dirty="0" err="1"/>
              <a:t>dushkina</a:t>
            </a:r>
            <a:endParaRPr lang="ru-RU" b="1" dirty="0"/>
          </a:p>
          <a:p>
            <a:r>
              <a:rPr lang="en-US" dirty="0"/>
              <a:t>Kazakhstan Waste Management Association "</a:t>
            </a:r>
            <a:r>
              <a:rPr lang="en-US" dirty="0" err="1"/>
              <a:t>KazWaste</a:t>
            </a:r>
            <a:r>
              <a:rPr lang="en-US" dirty="0"/>
              <a:t>"</a:t>
            </a:r>
            <a:endParaRPr lang="en-GB" dirty="0"/>
          </a:p>
          <a:p>
            <a:r>
              <a:rPr lang="en-US" dirty="0">
                <a:latin typeface="+mj-lt"/>
              </a:rPr>
              <a:t>10 </a:t>
            </a:r>
            <a:r>
              <a:rPr lang="en-US" dirty="0" err="1">
                <a:latin typeface="+mj-lt"/>
              </a:rPr>
              <a:t>june</a:t>
            </a:r>
            <a:r>
              <a:rPr lang="ru-RU" dirty="0">
                <a:latin typeface="+mj-lt"/>
              </a:rPr>
              <a:t> 2022, </a:t>
            </a:r>
            <a:r>
              <a:rPr lang="en-US" dirty="0"/>
              <a:t>V Uralsk Green Forum</a:t>
            </a:r>
            <a:r>
              <a:rPr lang="ru-RU" dirty="0">
                <a:latin typeface="+mj-lt"/>
              </a:rPr>
              <a:t>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-16495" r="4057" b="-28129"/>
          <a:stretch/>
        </p:blipFill>
        <p:spPr>
          <a:xfrm>
            <a:off x="0" y="482600"/>
            <a:ext cx="6095999" cy="6007100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638800"/>
            <a:ext cx="89584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бъект 31"/>
          <p:cNvSpPr>
            <a:spLocks noGrp="1"/>
          </p:cNvSpPr>
          <p:nvPr>
            <p:ph idx="1"/>
          </p:nvPr>
        </p:nvSpPr>
        <p:spPr>
          <a:xfrm>
            <a:off x="745436" y="1545856"/>
            <a:ext cx="4561880" cy="4700677"/>
          </a:xfrm>
        </p:spPr>
        <p:txBody>
          <a:bodyPr/>
          <a:lstStyle/>
          <a:p>
            <a:r>
              <a:rPr lang="en-US" dirty="0"/>
              <a:t>Volume of e-waste generation in Kazakhstan</a:t>
            </a:r>
            <a:r>
              <a:rPr lang="ru-RU" dirty="0"/>
              <a:t> – 7,3 </a:t>
            </a:r>
            <a:r>
              <a:rPr lang="en-US" dirty="0"/>
              <a:t>kg</a:t>
            </a:r>
            <a:r>
              <a:rPr lang="ru-RU" dirty="0"/>
              <a:t>/</a:t>
            </a:r>
            <a:r>
              <a:rPr lang="en-US" dirty="0"/>
              <a:t>person</a:t>
            </a:r>
            <a:r>
              <a:rPr lang="ru-RU" dirty="0"/>
              <a:t> </a:t>
            </a:r>
          </a:p>
          <a:p>
            <a:r>
              <a:rPr lang="en-US" dirty="0"/>
              <a:t>E-waste collection rate </a:t>
            </a:r>
            <a:r>
              <a:rPr lang="ru-RU" dirty="0"/>
              <a:t>– 8,8%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758" y="292711"/>
            <a:ext cx="6982345" cy="111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Strengthening control over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e-waste handling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В Казахстане появились пункты приема электронных отходов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3"/>
          <a:stretch/>
        </p:blipFill>
        <p:spPr bwMode="auto">
          <a:xfrm>
            <a:off x="979251" y="3806378"/>
            <a:ext cx="4824649" cy="27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92081"/>
              </p:ext>
            </p:extLst>
          </p:nvPr>
        </p:nvGraphicFramePr>
        <p:xfrm>
          <a:off x="6656312" y="632083"/>
          <a:ext cx="5321946" cy="5711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946">
                  <a:extLst>
                    <a:ext uri="{9D8B030D-6E8A-4147-A177-3AD203B41FA5}">
                      <a16:colId xmlns:a16="http://schemas.microsoft.com/office/drawing/2014/main" val="3881862304"/>
                    </a:ext>
                  </a:extLst>
                </a:gridCol>
              </a:tblGrid>
              <a:tr h="292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Impact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42849"/>
                  </a:ext>
                </a:extLst>
              </a:tr>
              <a:tr h="310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ancerigenic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causing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44099"/>
                  </a:ext>
                </a:extLst>
              </a:tr>
              <a:tr h="302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ndocrine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disorders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89925"/>
                  </a:ext>
                </a:extLst>
              </a:tr>
              <a:tr h="477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etal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fetation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(low birth weight,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head circumference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intrauterine growth restriction)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2743"/>
                  </a:ext>
                </a:extLst>
              </a:tr>
              <a:tr h="455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 development and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function (intelligence quotient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deficiency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30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on the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(decreased alertness,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reduces ability to cope with disappointment, hyperactivity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bad social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mental depression)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17895"/>
                  </a:ext>
                </a:extLst>
              </a:tr>
              <a:tr h="283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eproductive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629851"/>
                  </a:ext>
                </a:extLst>
              </a:tr>
              <a:tr h="288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etabolic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9570"/>
                  </a:ext>
                </a:extLst>
              </a:tr>
              <a:tr h="270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Bone injury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654215"/>
                  </a:ext>
                </a:extLst>
              </a:tr>
              <a:tr h="306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Liver damage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9949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Lung injury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25334"/>
                  </a:ext>
                </a:extLst>
              </a:tr>
              <a:tr h="268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idney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damage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13296"/>
                  </a:ext>
                </a:extLst>
              </a:tr>
              <a:tr h="281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Cardiovascular system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43292"/>
                  </a:ext>
                </a:extLst>
              </a:tr>
              <a:tr h="309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Suppression of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immune system</a:t>
                      </a: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Immune system stimulation,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promotes development of allergy and autoimmunity 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0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2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2140" y="1352253"/>
            <a:ext cx="5655364" cy="5008790"/>
          </a:xfrm>
        </p:spPr>
        <p:txBody>
          <a:bodyPr>
            <a:normAutofit/>
          </a:bodyPr>
          <a:lstStyle/>
          <a:p>
            <a:r>
              <a:rPr lang="ru-RU" dirty="0"/>
              <a:t>1 154 </a:t>
            </a:r>
            <a:r>
              <a:rPr lang="en-US" dirty="0"/>
              <a:t>pesticides are registered in Kazakhstan</a:t>
            </a:r>
            <a:endParaRPr lang="ru-RU" dirty="0"/>
          </a:p>
          <a:p>
            <a:r>
              <a:rPr lang="ru-RU" dirty="0"/>
              <a:t>35% </a:t>
            </a:r>
            <a:r>
              <a:rPr lang="en-US" dirty="0"/>
              <a:t>of them contain active substances from the PAN list (Pesticide Action Network</a:t>
            </a:r>
            <a:r>
              <a:rPr lang="ru-RU" dirty="0"/>
              <a:t>)</a:t>
            </a:r>
          </a:p>
          <a:p>
            <a:r>
              <a:rPr lang="ru-RU" dirty="0"/>
              <a:t>25 </a:t>
            </a:r>
            <a:r>
              <a:rPr lang="en-US" dirty="0"/>
              <a:t>active substances</a:t>
            </a:r>
            <a:r>
              <a:rPr lang="ru-RU" dirty="0"/>
              <a:t>, </a:t>
            </a:r>
            <a:r>
              <a:rPr lang="en-US" dirty="0"/>
              <a:t>which are banned in the other countries, are used in Kazakhstan</a:t>
            </a:r>
            <a:endParaRPr lang="ru-RU" dirty="0"/>
          </a:p>
          <a:p>
            <a:r>
              <a:rPr lang="en-US" dirty="0"/>
              <a:t>Outdated and unusable agricultural pesticides are a source of chemical pollution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67" t="29753" r="52222" b="21112"/>
          <a:stretch/>
        </p:blipFill>
        <p:spPr>
          <a:xfrm>
            <a:off x="407504" y="1561707"/>
            <a:ext cx="5565913" cy="33361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2184" y="5003560"/>
            <a:ext cx="6274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amount of pesticides introduced in Kazakhstan</a:t>
            </a:r>
            <a:r>
              <a:rPr lang="ru-RU" dirty="0"/>
              <a:t>, </a:t>
            </a:r>
            <a:r>
              <a:rPr lang="en-US" dirty="0"/>
              <a:t>tonnes</a:t>
            </a:r>
            <a:endParaRPr lang="ru-RU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77838" y="376238"/>
            <a:ext cx="1136015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Pesticide management tightening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3" y="1481394"/>
            <a:ext cx="4610100" cy="2857499"/>
          </a:xfrm>
        </p:spPr>
        <p:txBody>
          <a:bodyPr rtlCol="0">
            <a:normAutofit/>
          </a:bodyPr>
          <a:lstStyle/>
          <a:p>
            <a:r>
              <a:rPr lang="en-US" sz="4300" dirty="0"/>
              <a:t>Reducing</a:t>
            </a:r>
            <a:r>
              <a:rPr lang="ru-RU" sz="4300" dirty="0"/>
              <a:t> </a:t>
            </a:r>
            <a:r>
              <a:rPr lang="en-GB" sz="4300" dirty="0"/>
              <a:t>carbon foot printing</a:t>
            </a:r>
            <a:r>
              <a:rPr lang="ru-RU" sz="4300" dirty="0"/>
              <a:t> </a:t>
            </a:r>
            <a:r>
              <a:rPr lang="en-US" sz="4300" dirty="0"/>
              <a:t>in waste sector</a:t>
            </a:r>
            <a:endParaRPr lang="ru-RU" sz="4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3" y="1481394"/>
            <a:ext cx="5167452" cy="2857499"/>
          </a:xfrm>
        </p:spPr>
      </p:pic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13" y="57008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5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56786"/>
            <a:ext cx="10058400" cy="1450757"/>
          </a:xfrm>
        </p:spPr>
        <p:txBody>
          <a:bodyPr>
            <a:noAutofit/>
          </a:bodyPr>
          <a:lstStyle/>
          <a:p>
            <a:r>
              <a:rPr lang="en-US" sz="3600" dirty="0"/>
              <a:t>Waste management sector and greenhouse gases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16547" y="2108201"/>
            <a:ext cx="4309609" cy="3760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situation</a:t>
            </a:r>
            <a:r>
              <a:rPr lang="ru-RU" dirty="0"/>
              <a:t>: </a:t>
            </a:r>
          </a:p>
          <a:p>
            <a:r>
              <a:rPr lang="ru-RU" dirty="0"/>
              <a:t>6% </a:t>
            </a:r>
            <a:r>
              <a:rPr lang="en-US" dirty="0"/>
              <a:t>of total volume of GHG emissions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2/3 </a:t>
            </a:r>
            <a:r>
              <a:rPr lang="en-US" dirty="0"/>
              <a:t>of SDW</a:t>
            </a:r>
            <a:endParaRPr lang="ru-RU" dirty="0"/>
          </a:p>
          <a:p>
            <a:pPr lvl="1"/>
            <a:r>
              <a:rPr lang="ru-RU" dirty="0"/>
              <a:t>1/3 </a:t>
            </a:r>
            <a:r>
              <a:rPr lang="en-US" dirty="0"/>
              <a:t>of wastewater</a:t>
            </a:r>
            <a:endParaRPr lang="ru-RU" dirty="0"/>
          </a:p>
          <a:p>
            <a:pPr lvl="1"/>
            <a:r>
              <a:rPr lang="ru-RU" dirty="0"/>
              <a:t>2% </a:t>
            </a:r>
            <a:r>
              <a:rPr lang="en-US" dirty="0"/>
              <a:t>of</a:t>
            </a:r>
            <a:r>
              <a:rPr lang="ru-RU" dirty="0"/>
              <a:t> </a:t>
            </a:r>
            <a:r>
              <a:rPr lang="en-GB" dirty="0"/>
              <a:t>hospital waste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87891"/>
              </p:ext>
            </p:extLst>
          </p:nvPr>
        </p:nvGraphicFramePr>
        <p:xfrm>
          <a:off x="247525" y="4545041"/>
          <a:ext cx="5878955" cy="1626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227">
                  <a:extLst>
                    <a:ext uri="{9D8B030D-6E8A-4147-A177-3AD203B41FA5}">
                      <a16:colId xmlns:a16="http://schemas.microsoft.com/office/drawing/2014/main" val="3335798399"/>
                    </a:ext>
                  </a:extLst>
                </a:gridCol>
                <a:gridCol w="1214667">
                  <a:extLst>
                    <a:ext uri="{9D8B030D-6E8A-4147-A177-3AD203B41FA5}">
                      <a16:colId xmlns:a16="http://schemas.microsoft.com/office/drawing/2014/main" val="37389306"/>
                    </a:ext>
                  </a:extLst>
                </a:gridCol>
                <a:gridCol w="1118687">
                  <a:extLst>
                    <a:ext uri="{9D8B030D-6E8A-4147-A177-3AD203B41FA5}">
                      <a16:colId xmlns:a16="http://schemas.microsoft.com/office/drawing/2014/main" val="4043510073"/>
                    </a:ext>
                  </a:extLst>
                </a:gridCol>
                <a:gridCol w="1118687">
                  <a:extLst>
                    <a:ext uri="{9D8B030D-6E8A-4147-A177-3AD203B41FA5}">
                      <a16:colId xmlns:a16="http://schemas.microsoft.com/office/drawing/2014/main" val="4034495482"/>
                    </a:ext>
                  </a:extLst>
                </a:gridCol>
                <a:gridCol w="1118687">
                  <a:extLst>
                    <a:ext uri="{9D8B030D-6E8A-4147-A177-3AD203B41FA5}">
                      <a16:colId xmlns:a16="http://schemas.microsoft.com/office/drawing/2014/main" val="1225459136"/>
                    </a:ext>
                  </a:extLst>
                </a:gridCol>
              </a:tblGrid>
              <a:tr h="6050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dirty="0">
                          <a:effectLst/>
                        </a:rPr>
                        <a:t>Total 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combined</a:t>
                      </a:r>
                      <a:r>
                        <a:rPr lang="ru-RU" sz="1800" dirty="0">
                          <a:effectLst/>
                        </a:rPr>
                        <a:t>) </a:t>
                      </a:r>
                      <a:r>
                        <a:rPr lang="en-US" sz="1800" dirty="0">
                          <a:effectLst/>
                        </a:rPr>
                        <a:t>reduction of emissions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over a period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03979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dirty="0">
                          <a:effectLst/>
                        </a:rPr>
                        <a:t>Sector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2030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by</a:t>
                      </a:r>
                      <a:r>
                        <a:rPr lang="ru-RU" sz="1800" dirty="0">
                          <a:effectLst/>
                        </a:rPr>
                        <a:t> 2020</a:t>
                      </a:r>
                      <a:r>
                        <a:rPr lang="ru-RU" sz="1800" baseline="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2040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by</a:t>
                      </a:r>
                      <a:r>
                        <a:rPr lang="ru-RU" sz="1800" baseline="0" dirty="0">
                          <a:effectLst/>
                        </a:rPr>
                        <a:t> 2030)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2050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by</a:t>
                      </a:r>
                      <a:r>
                        <a:rPr lang="ru-RU" sz="1800" dirty="0">
                          <a:effectLst/>
                        </a:rPr>
                        <a:t> 2040)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2060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by</a:t>
                      </a:r>
                      <a:r>
                        <a:rPr lang="ru-RU" sz="1800" dirty="0">
                          <a:effectLst/>
                        </a:rPr>
                        <a:t> 2050)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007240"/>
                  </a:ext>
                </a:extLst>
              </a:tr>
              <a:tr h="335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dirty="0">
                          <a:effectLst/>
                        </a:rPr>
                        <a:t>Waste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1,3%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2,5%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1,4%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1,2%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82634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07607" y="6438052"/>
            <a:ext cx="4683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1600" dirty="0"/>
              <a:t>*</a:t>
            </a:r>
            <a:r>
              <a:rPr lang="en-US" sz="1600" dirty="0"/>
              <a:t>A Draft Strategy for Achieving </a:t>
            </a:r>
            <a:r>
              <a:rPr lang="en-GB" sz="1600" dirty="0"/>
              <a:t>carbon neutrality</a:t>
            </a:r>
            <a:endParaRPr lang="ru-RU" sz="1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82140" y="1352253"/>
            <a:ext cx="5655364" cy="50087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6281530" y="2012339"/>
            <a:ext cx="5784573" cy="416154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Key decarbonization efforts in draft strategy for achieving carbon neutrality</a:t>
            </a:r>
            <a:r>
              <a:rPr lang="ru-RU" dirty="0"/>
              <a:t>:</a:t>
            </a:r>
          </a:p>
          <a:p>
            <a:pPr lvl="0"/>
            <a:r>
              <a:rPr lang="en-US" dirty="0"/>
              <a:t>the accelerated implementation of complete coverage of SDW collecting and sorting with the further achievement of blanket population coverage by separate collection system</a:t>
            </a:r>
            <a:r>
              <a:rPr lang="ru-RU" dirty="0"/>
              <a:t>;</a:t>
            </a:r>
          </a:p>
          <a:p>
            <a:pPr lvl="0"/>
            <a:r>
              <a:rPr lang="en-US" dirty="0"/>
              <a:t>reduction</a:t>
            </a:r>
            <a:r>
              <a:rPr lang="ru-RU" dirty="0"/>
              <a:t> </a:t>
            </a:r>
            <a:r>
              <a:rPr lang="en-US" dirty="0"/>
              <a:t>of waste and wastewater generation volumes and improving wastewater treatment technologies</a:t>
            </a:r>
            <a:r>
              <a:rPr lang="ru-RU" dirty="0"/>
              <a:t>, </a:t>
            </a:r>
            <a:r>
              <a:rPr lang="en-US" dirty="0"/>
              <a:t>including biogas producing</a:t>
            </a:r>
            <a:r>
              <a:rPr lang="ru-RU" dirty="0"/>
              <a:t>;</a:t>
            </a:r>
          </a:p>
          <a:p>
            <a:pPr lvl="0"/>
            <a:r>
              <a:rPr lang="en-US" dirty="0"/>
              <a:t>increasing</a:t>
            </a:r>
            <a:r>
              <a:rPr lang="ru-RU" dirty="0"/>
              <a:t> </a:t>
            </a:r>
            <a:r>
              <a:rPr lang="en-US" dirty="0"/>
              <a:t>in the proportion of recycled and composted waste to ensure environmentally sound waste management and implement circular economy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08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r>
              <a:rPr lang="en-GB" dirty="0"/>
              <a:t>Collaboration and universal</a:t>
            </a:r>
            <a:r>
              <a:rPr lang="ru-RU" dirty="0"/>
              <a:t> </a:t>
            </a:r>
            <a:r>
              <a:rPr lang="en-US" dirty="0"/>
              <a:t>responsibility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16" y="1753436"/>
            <a:ext cx="5695969" cy="2208963"/>
          </a:xfrm>
        </p:spPr>
      </p:pic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13" y="57008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4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Responsibility for clean office</a:t>
            </a:r>
            <a:r>
              <a:rPr lang="ru-RU" sz="2800" dirty="0"/>
              <a:t>, </a:t>
            </a:r>
            <a:r>
              <a:rPr lang="en-US" sz="2800" dirty="0"/>
              <a:t>house</a:t>
            </a:r>
            <a:r>
              <a:rPr lang="ru-RU" sz="2800" dirty="0"/>
              <a:t>, </a:t>
            </a:r>
            <a:r>
              <a:rPr lang="en-US" sz="2800" dirty="0"/>
              <a:t>city</a:t>
            </a:r>
            <a:r>
              <a:rPr lang="ru-RU" sz="2800" dirty="0"/>
              <a:t>, </a:t>
            </a:r>
            <a:r>
              <a:rPr lang="en-US" sz="2800" dirty="0"/>
              <a:t>country</a:t>
            </a:r>
            <a:r>
              <a:rPr lang="ru-RU" sz="2800" dirty="0"/>
              <a:t> </a:t>
            </a:r>
            <a:r>
              <a:rPr lang="en-GB" sz="2800" dirty="0"/>
              <a:t>lies with each of us</a:t>
            </a:r>
            <a:r>
              <a:rPr lang="ru-RU" sz="2800" dirty="0"/>
              <a:t>! </a:t>
            </a:r>
          </a:p>
        </p:txBody>
      </p:sp>
      <p:pic>
        <p:nvPicPr>
          <p:cNvPr id="1026" name="Picture 2" descr="Личная ответственность. Все проблемы — от того, что люди не… | by Elena |  Medi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81687" y="812800"/>
            <a:ext cx="4868863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Combined efforts must be made by all concerned</a:t>
            </a:r>
            <a:r>
              <a:rPr lang="ru-R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state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Products producers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Industrial companies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Waste management facilities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NGO</a:t>
            </a:r>
            <a:r>
              <a:rPr lang="ru-RU" dirty="0"/>
              <a:t>, </a:t>
            </a:r>
            <a:r>
              <a:rPr lang="en-US" dirty="0"/>
              <a:t>public</a:t>
            </a:r>
            <a:r>
              <a:rPr lang="ru-RU" dirty="0"/>
              <a:t>, </a:t>
            </a:r>
            <a:r>
              <a:rPr lang="en-GB" dirty="0"/>
              <a:t>residents</a:t>
            </a:r>
            <a:endParaRPr lang="ru-RU" dirty="0"/>
          </a:p>
        </p:txBody>
      </p:sp>
      <p:grpSp>
        <p:nvGrpSpPr>
          <p:cNvPr id="4" name="Group 3"/>
          <p:cNvGrpSpPr/>
          <p:nvPr/>
        </p:nvGrpSpPr>
        <p:grpSpPr>
          <a:xfrm>
            <a:off x="6075336" y="1379349"/>
            <a:ext cx="1635071" cy="1170122"/>
            <a:chOff x="6075336" y="1379349"/>
            <a:chExt cx="1635071" cy="1170122"/>
          </a:xfrm>
        </p:grpSpPr>
        <p:sp>
          <p:nvSpPr>
            <p:cNvPr id="2" name="Freeform 1"/>
            <p:cNvSpPr/>
            <p:nvPr/>
          </p:nvSpPr>
          <p:spPr>
            <a:xfrm>
              <a:off x="6075336" y="1379349"/>
              <a:ext cx="1635071" cy="1170122"/>
            </a:xfrm>
            <a:custGeom>
              <a:avLst/>
              <a:gdLst>
                <a:gd name="connsiteX0" fmla="*/ 116237 w 1635071"/>
                <a:gd name="connsiteY0" fmla="*/ 69743 h 1170122"/>
                <a:gd name="connsiteX1" fmla="*/ 1379349 w 1635071"/>
                <a:gd name="connsiteY1" fmla="*/ 0 h 1170122"/>
                <a:gd name="connsiteX2" fmla="*/ 1596325 w 1635071"/>
                <a:gd name="connsiteY2" fmla="*/ 263471 h 1170122"/>
                <a:gd name="connsiteX3" fmla="*/ 1635071 w 1635071"/>
                <a:gd name="connsiteY3" fmla="*/ 782665 h 1170122"/>
                <a:gd name="connsiteX4" fmla="*/ 1332854 w 1635071"/>
                <a:gd name="connsiteY4" fmla="*/ 1170122 h 1170122"/>
                <a:gd name="connsiteX5" fmla="*/ 751667 w 1635071"/>
                <a:gd name="connsiteY5" fmla="*/ 1108129 h 1170122"/>
                <a:gd name="connsiteX6" fmla="*/ 185979 w 1635071"/>
                <a:gd name="connsiteY6" fmla="*/ 1061634 h 1170122"/>
                <a:gd name="connsiteX7" fmla="*/ 46495 w 1635071"/>
                <a:gd name="connsiteY7" fmla="*/ 666427 h 1170122"/>
                <a:gd name="connsiteX8" fmla="*/ 0 w 1635071"/>
                <a:gd name="connsiteY8" fmla="*/ 185980 h 1170122"/>
                <a:gd name="connsiteX9" fmla="*/ 116237 w 1635071"/>
                <a:gd name="connsiteY9" fmla="*/ 69743 h 117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5071" h="1170122">
                  <a:moveTo>
                    <a:pt x="116237" y="69743"/>
                  </a:moveTo>
                  <a:lnTo>
                    <a:pt x="1379349" y="0"/>
                  </a:lnTo>
                  <a:lnTo>
                    <a:pt x="1596325" y="263471"/>
                  </a:lnTo>
                  <a:lnTo>
                    <a:pt x="1635071" y="782665"/>
                  </a:lnTo>
                  <a:lnTo>
                    <a:pt x="1332854" y="1170122"/>
                  </a:lnTo>
                  <a:lnTo>
                    <a:pt x="751667" y="1108129"/>
                  </a:lnTo>
                  <a:lnTo>
                    <a:pt x="185979" y="1061634"/>
                  </a:lnTo>
                  <a:lnTo>
                    <a:pt x="46495" y="666427"/>
                  </a:lnTo>
                  <a:lnTo>
                    <a:pt x="0" y="185980"/>
                  </a:lnTo>
                  <a:lnTo>
                    <a:pt x="116237" y="69743"/>
                  </a:lnTo>
                  <a:close/>
                </a:path>
              </a:pathLst>
            </a:custGeom>
            <a:solidFill>
              <a:srgbClr val="EDF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37331" y="1595078"/>
              <a:ext cx="157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Well</a:t>
              </a:r>
              <a:r>
                <a:rPr lang="en-GB" sz="1050" dirty="0"/>
                <a:t>, </a:t>
              </a:r>
              <a:r>
                <a:rPr lang="en-US" sz="1050" dirty="0"/>
                <a:t>are you ready to take away responsibility from yourself</a:t>
              </a:r>
              <a:r>
                <a:rPr lang="en-GB" sz="1050" dirty="0"/>
                <a:t>? </a:t>
              </a:r>
              <a:r>
                <a:rPr lang="en-US" sz="1050" dirty="0"/>
                <a:t>Spin the reels</a:t>
              </a:r>
              <a:r>
                <a:rPr lang="en-GB" sz="1050" dirty="0" smtClean="0"/>
                <a:t>!</a:t>
              </a:r>
              <a:endParaRPr lang="en-GB" sz="105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28122" y="1379349"/>
            <a:ext cx="2208509" cy="519193"/>
            <a:chOff x="8028122" y="1379349"/>
            <a:chExt cx="2208509" cy="519193"/>
          </a:xfrm>
        </p:grpSpPr>
        <p:sp>
          <p:nvSpPr>
            <p:cNvPr id="5" name="Rounded Rectangle 4"/>
            <p:cNvSpPr/>
            <p:nvPr/>
          </p:nvSpPr>
          <p:spPr>
            <a:xfrm>
              <a:off x="8028122" y="1379349"/>
              <a:ext cx="2208509" cy="519193"/>
            </a:xfrm>
            <a:prstGeom prst="roundRect">
              <a:avLst/>
            </a:prstGeom>
            <a:solidFill>
              <a:srgbClr val="D6A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00696" y="1469668"/>
              <a:ext cx="1760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Someone to </a:t>
              </a:r>
              <a:r>
                <a:rPr lang="en-US" sz="1600" dirty="0" smtClean="0"/>
                <a:t>blame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63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593" y="1457"/>
            <a:ext cx="8257593" cy="1303037"/>
          </a:xfrm>
          <a:prstGeom prst="rect">
            <a:avLst/>
          </a:prstGeom>
          <a:solidFill>
            <a:srgbClr val="549E39"/>
          </a:solidFill>
        </p:spPr>
      </p:sp>
      <p:sp>
        <p:nvSpPr>
          <p:cNvPr id="3" name="TextBox 3"/>
          <p:cNvSpPr txBox="1"/>
          <p:nvPr/>
        </p:nvSpPr>
        <p:spPr>
          <a:xfrm>
            <a:off x="97476" y="273246"/>
            <a:ext cx="916989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312F30"/>
                </a:solidFill>
                <a:latin typeface="Open Sans Extra Bold Bold"/>
              </a:rPr>
              <a:t>VI EURASIAN business forum </a:t>
            </a:r>
          </a:p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312F30"/>
                </a:solidFill>
                <a:latin typeface="Open Sans Extra Bold Bold"/>
              </a:rPr>
              <a:t>“Green Energy &amp; Waste Recycling Forum’22”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9100" t="44537" r="19100" b="5602"/>
          <a:stretch>
            <a:fillRect/>
          </a:stretch>
        </p:blipFill>
        <p:spPr>
          <a:xfrm>
            <a:off x="254578" y="1445936"/>
            <a:ext cx="3931624" cy="21147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617983" y="-182069"/>
            <a:ext cx="3009993" cy="1333062"/>
            <a:chOff x="0" y="-28575"/>
            <a:chExt cx="6019986" cy="2666125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6019986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33"/>
                </a:lnSpc>
              </a:pPr>
              <a:endParaRPr sz="1200"/>
            </a:p>
            <a:p>
              <a:pPr>
                <a:lnSpc>
                  <a:spcPts val="1733"/>
                </a:lnSpc>
              </a:pPr>
              <a:endParaRPr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67833"/>
              <a:ext cx="4705822" cy="1769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73"/>
                </a:lnSpc>
              </a:pPr>
              <a:r>
                <a:rPr lang="en-US" sz="2066" dirty="0">
                  <a:solidFill>
                    <a:srgbClr val="000000"/>
                  </a:solidFill>
                  <a:latin typeface="Open Sans Light Bold"/>
                </a:rPr>
                <a:t>4-5 JULY 2022, </a:t>
              </a:r>
            </a:p>
            <a:p>
              <a:pPr>
                <a:lnSpc>
                  <a:spcPts val="2273"/>
                </a:lnSpc>
              </a:pPr>
              <a:r>
                <a:rPr lang="en-US" sz="2066" dirty="0">
                  <a:solidFill>
                    <a:srgbClr val="000000"/>
                  </a:solidFill>
                  <a:latin typeface="Open Sans Light Bold"/>
                </a:rPr>
                <a:t>NUR-SULTAN</a:t>
              </a:r>
            </a:p>
            <a:p>
              <a:pPr>
                <a:lnSpc>
                  <a:spcPts val="2273"/>
                </a:lnSpc>
              </a:pPr>
              <a:endParaRPr lang="en-US" sz="2066" dirty="0">
                <a:solidFill>
                  <a:srgbClr val="000000"/>
                </a:solidFill>
                <a:latin typeface="Open Sans Light Bold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1" y="6172201"/>
            <a:ext cx="12192000" cy="684343"/>
          </a:xfrm>
          <a:prstGeom prst="rect">
            <a:avLst/>
          </a:prstGeom>
          <a:solidFill>
            <a:srgbClr val="455F5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578" y="3932307"/>
            <a:ext cx="3931624" cy="26210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39282" y="4460577"/>
            <a:ext cx="750797" cy="7507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77799" y="4211869"/>
            <a:ext cx="1278419" cy="12784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10249" y="4499682"/>
            <a:ext cx="1173723" cy="7535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906467" y="1504205"/>
            <a:ext cx="7012583" cy="197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rgbClr val="100E0E"/>
                </a:solidFill>
                <a:latin typeface="Open Sans Light"/>
              </a:rPr>
              <a:t>Annual major event in Central Asia to support development of “green” business on waste management and renewable energy</a:t>
            </a:r>
          </a:p>
          <a:p>
            <a:pPr algn="ctr">
              <a:lnSpc>
                <a:spcPts val="2613"/>
              </a:lnSpc>
              <a:spcBef>
                <a:spcPct val="0"/>
              </a:spcBef>
            </a:pPr>
            <a:endParaRPr lang="en-US" sz="1866" dirty="0">
              <a:solidFill>
                <a:srgbClr val="100E0E"/>
              </a:solidFill>
              <a:latin typeface="Open Sans Light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rgbClr val="100E0E"/>
                </a:solidFill>
                <a:latin typeface="Open Sans Light"/>
              </a:rPr>
              <a:t>International platform for open dialogue with public authorities, international organisations, industrial companies, business and public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10081" y="5333654"/>
            <a:ext cx="2681727" cy="26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100E0E"/>
                </a:solidFill>
                <a:latin typeface="Open Sans Light"/>
              </a:rPr>
              <a:t> </a:t>
            </a:r>
            <a:r>
              <a:rPr lang="en-US" sz="1666" dirty="0">
                <a:solidFill>
                  <a:srgbClr val="100E0E"/>
                </a:solidFill>
                <a:latin typeface="Open Sans Light Bold"/>
              </a:rPr>
              <a:t>15</a:t>
            </a:r>
            <a:r>
              <a:rPr lang="en-US" sz="1666" dirty="0">
                <a:solidFill>
                  <a:srgbClr val="100E0E"/>
                </a:solidFill>
                <a:latin typeface="Open Sans Light"/>
              </a:rPr>
              <a:t> participants’ countries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76145" y="5333654"/>
            <a:ext cx="2681727" cy="56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100E0E"/>
                </a:solidFill>
                <a:latin typeface="Open Sans Light"/>
              </a:rPr>
              <a:t>more than </a:t>
            </a:r>
            <a:r>
              <a:rPr lang="en-US" sz="1666" dirty="0">
                <a:solidFill>
                  <a:srgbClr val="100E0E"/>
                </a:solidFill>
                <a:latin typeface="Open Sans Light Bold"/>
              </a:rPr>
              <a:t>12</a:t>
            </a:r>
            <a:r>
              <a:rPr lang="en-US" sz="1666" dirty="0">
                <a:solidFill>
                  <a:srgbClr val="100E0E"/>
                </a:solidFill>
                <a:latin typeface="Open Sans Light"/>
              </a:rPr>
              <a:t> international organisations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91809" y="5354821"/>
            <a:ext cx="2010602" cy="26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100E0E"/>
                </a:solidFill>
                <a:latin typeface="Open Sans Light Bold"/>
              </a:rPr>
              <a:t>1300</a:t>
            </a:r>
            <a:r>
              <a:rPr lang="en-US" sz="1666" dirty="0">
                <a:solidFill>
                  <a:srgbClr val="100E0E"/>
                </a:solidFill>
                <a:latin typeface="Open Sans Light"/>
              </a:rPr>
              <a:t> participants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35933" y="6388430"/>
            <a:ext cx="163234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 Semi-Bold Bold"/>
              </a:rPr>
              <a:t>WWW.GEWR.KZ</a:t>
            </a:r>
          </a:p>
        </p:txBody>
      </p:sp>
    </p:spTree>
    <p:extLst>
      <p:ext uri="{BB962C8B-B14F-4D97-AF65-F5344CB8AC3E}">
        <p14:creationId xmlns:p14="http://schemas.microsoft.com/office/powerpoint/2010/main" val="315450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4888665" y="-1046986"/>
            <a:ext cx="10820400" cy="5594931"/>
          </a:xfrm>
          <a:prstGeom prst="triangle">
            <a:avLst/>
          </a:prstGeom>
          <a:solidFill>
            <a:srgbClr val="455F51"/>
          </a:solidFill>
        </p:spPr>
      </p:sp>
      <p:sp>
        <p:nvSpPr>
          <p:cNvPr id="3" name="AutoShape 3"/>
          <p:cNvSpPr/>
          <p:nvPr/>
        </p:nvSpPr>
        <p:spPr>
          <a:xfrm>
            <a:off x="-12218" y="6304127"/>
            <a:ext cx="12529681" cy="684343"/>
          </a:xfrm>
          <a:prstGeom prst="rect">
            <a:avLst/>
          </a:prstGeom>
          <a:solidFill>
            <a:srgbClr val="549E39"/>
          </a:solidFill>
        </p:spPr>
      </p:sp>
      <p:sp>
        <p:nvSpPr>
          <p:cNvPr id="4" name="AutoShape 4"/>
          <p:cNvSpPr/>
          <p:nvPr/>
        </p:nvSpPr>
        <p:spPr>
          <a:xfrm>
            <a:off x="1050574" y="2281469"/>
            <a:ext cx="3026257" cy="7044"/>
          </a:xfrm>
          <a:prstGeom prst="rect">
            <a:avLst/>
          </a:prstGeom>
          <a:solidFill>
            <a:srgbClr val="1B1A1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0574" y="2414658"/>
            <a:ext cx="216121" cy="2195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50574" y="1750479"/>
            <a:ext cx="30262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7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Roboto Slab Regular Bold"/>
              </a:rPr>
              <a:t>Telephone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7035" y="2320264"/>
            <a:ext cx="260594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333">
                <a:solidFill>
                  <a:srgbClr val="000000"/>
                </a:solidFill>
                <a:latin typeface="Roboto Slab Regular"/>
              </a:rPr>
              <a:t>(727) 255 87 78</a:t>
            </a:r>
          </a:p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Roboto Slab Regular"/>
              </a:rPr>
              <a:t>+7776 255 84 21</a:t>
            </a:r>
          </a:p>
        </p:txBody>
      </p:sp>
      <p:sp>
        <p:nvSpPr>
          <p:cNvPr id="8" name="AutoShape 8"/>
          <p:cNvSpPr/>
          <p:nvPr/>
        </p:nvSpPr>
        <p:spPr>
          <a:xfrm>
            <a:off x="1050574" y="4057520"/>
            <a:ext cx="3026257" cy="7044"/>
          </a:xfrm>
          <a:prstGeom prst="rect">
            <a:avLst/>
          </a:prstGeom>
          <a:solidFill>
            <a:srgbClr val="1B1A1A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0574" y="4211397"/>
            <a:ext cx="248483" cy="17819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50574" y="3526529"/>
            <a:ext cx="30262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7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boto Slab Regular Bold"/>
              </a:rPr>
              <a:t>Email Address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9057" y="4074518"/>
            <a:ext cx="383542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Arimo"/>
              </a:rPr>
              <a:t>infokazwaste@gmail.com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50575" y="963593"/>
            <a:ext cx="3369071" cy="7953"/>
          </a:xfrm>
          <a:prstGeom prst="rect">
            <a:avLst/>
          </a:prstGeom>
          <a:solidFill>
            <a:srgbClr val="1B1A1A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0574" y="1111870"/>
            <a:ext cx="244445" cy="2444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50575" y="361338"/>
            <a:ext cx="336907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0"/>
              </a:lnSpc>
              <a:spcBef>
                <a:spcPct val="0"/>
              </a:spcBef>
            </a:pPr>
            <a:r>
              <a:rPr lang="en-US" sz="2894" dirty="0">
                <a:solidFill>
                  <a:srgbClr val="000000"/>
                </a:solidFill>
                <a:latin typeface="Roboto Slab Regular Bold"/>
              </a:rPr>
              <a:t>Web-site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349" y="1031215"/>
            <a:ext cx="30903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  <a:spcBef>
                <a:spcPct val="0"/>
              </a:spcBef>
            </a:pPr>
            <a:r>
              <a:rPr lang="en-US" sz="2597">
                <a:solidFill>
                  <a:srgbClr val="000000"/>
                </a:solidFill>
                <a:latin typeface="Roboto Slab Regular"/>
              </a:rPr>
              <a:t>www.kaz-waste.kz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50574" y="5293836"/>
            <a:ext cx="3026257" cy="7143"/>
          </a:xfrm>
          <a:prstGeom prst="rect">
            <a:avLst/>
          </a:prstGeom>
          <a:solidFill>
            <a:srgbClr val="1B1A1A"/>
          </a:solidFill>
        </p:spPr>
      </p:sp>
      <p:sp>
        <p:nvSpPr>
          <p:cNvPr id="17" name="TextBox 17"/>
          <p:cNvSpPr txBox="1"/>
          <p:nvPr/>
        </p:nvSpPr>
        <p:spPr>
          <a:xfrm>
            <a:off x="1050574" y="4762845"/>
            <a:ext cx="30262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7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boto Slab Regular Bold"/>
              </a:rPr>
              <a:t>Instagram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3873" y="5463967"/>
            <a:ext cx="136295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Roboto Slab Regular"/>
              </a:rPr>
              <a:t>kazwaste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0575" y="5517958"/>
            <a:ext cx="267775" cy="26777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580979" y="476789"/>
            <a:ext cx="3302498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3334" dirty="0">
                <a:solidFill>
                  <a:srgbClr val="FFFFFF"/>
                </a:solidFill>
                <a:latin typeface="Roboto Slab Regular Bold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292906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1418018"/>
            <a:ext cx="3871327" cy="3034014"/>
          </a:xfrm>
        </p:spPr>
        <p:txBody>
          <a:bodyPr rtlCol="0">
            <a:normAutofit/>
          </a:bodyPr>
          <a:lstStyle/>
          <a:p>
            <a:pPr rtl="0"/>
            <a:r>
              <a:rPr lang="en-US" sz="2800" dirty="0"/>
              <a:t>Kazakhstan waste management association “</a:t>
            </a:r>
            <a:r>
              <a:rPr lang="en-US" sz="2800" dirty="0" err="1"/>
              <a:t>KazWaste</a:t>
            </a:r>
            <a:r>
              <a:rPr lang="en-US" sz="2800" dirty="0"/>
              <a:t>”</a:t>
            </a:r>
            <a:endParaRPr lang="ru-RU" sz="28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227" y="495300"/>
            <a:ext cx="7253873" cy="5905499"/>
          </a:xfrm>
        </p:spPr>
        <p:txBody>
          <a:bodyPr numCol="1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500" b="1" dirty="0"/>
              <a:t>9</a:t>
            </a:r>
            <a:r>
              <a:rPr lang="ru-RU" sz="2500" dirty="0"/>
              <a:t> </a:t>
            </a:r>
            <a:r>
              <a:rPr lang="en-US" sz="2500" dirty="0"/>
              <a:t>years in waste management section</a:t>
            </a:r>
            <a:endParaRPr lang="ru-RU" sz="2500" i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500" b="1" dirty="0"/>
              <a:t>50</a:t>
            </a:r>
            <a:r>
              <a:rPr lang="ru-RU" sz="2500" dirty="0"/>
              <a:t> </a:t>
            </a:r>
            <a:r>
              <a:rPr lang="en-US" sz="2500" dirty="0"/>
              <a:t>enterprises for collection, treatment</a:t>
            </a:r>
            <a:r>
              <a:rPr lang="ru-RU" sz="2500" dirty="0"/>
              <a:t>, </a:t>
            </a:r>
            <a:r>
              <a:rPr lang="en-US" sz="2500" dirty="0"/>
              <a:t>disposal of various types of waste from all regions of Kazakhstan</a:t>
            </a:r>
            <a:endParaRPr lang="ru-RU" sz="2500" i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500" b="1" dirty="0"/>
              <a:t>5</a:t>
            </a:r>
            <a:r>
              <a:rPr lang="ru-RU" sz="2500" dirty="0"/>
              <a:t> </a:t>
            </a:r>
            <a:r>
              <a:rPr lang="en-GB" sz="2500" dirty="0"/>
              <a:t>accreditations in state authorities and </a:t>
            </a:r>
            <a:r>
              <a:rPr lang="en-GB" sz="2500" dirty="0" err="1"/>
              <a:t>Atameken</a:t>
            </a:r>
            <a:r>
              <a:rPr lang="en-US" sz="2500" dirty="0"/>
              <a:t> NCE</a:t>
            </a:r>
            <a:endParaRPr lang="ru-RU" sz="25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500" dirty="0"/>
              <a:t>Status of</a:t>
            </a:r>
            <a:r>
              <a:rPr lang="ru-RU" sz="2500" dirty="0"/>
              <a:t> </a:t>
            </a:r>
            <a:r>
              <a:rPr lang="en-GB" sz="2500" b="1" dirty="0"/>
              <a:t>self-regulating organisation </a:t>
            </a:r>
            <a:r>
              <a:rPr lang="ru-RU" sz="2500" dirty="0"/>
              <a:t>(2017)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500" dirty="0"/>
              <a:t>A founder of the first</a:t>
            </a:r>
            <a:r>
              <a:rPr lang="ru-RU" sz="2500" dirty="0"/>
              <a:t> </a:t>
            </a:r>
            <a:r>
              <a:rPr lang="en-GB" sz="2500" b="1" dirty="0"/>
              <a:t>waste exchanges </a:t>
            </a:r>
            <a:r>
              <a:rPr lang="en-US" sz="2500" dirty="0"/>
              <a:t>in Kazakhstan</a:t>
            </a:r>
            <a:r>
              <a:rPr lang="ru-RU" sz="2500" dirty="0"/>
              <a:t> </a:t>
            </a:r>
            <a:r>
              <a:rPr lang="en-US" sz="2500" dirty="0">
                <a:hlinkClick r:id="rId3"/>
              </a:rPr>
              <a:t>https://waste-ex.kz/</a:t>
            </a:r>
            <a:r>
              <a:rPr lang="ru-RU" sz="2500" dirty="0"/>
              <a:t>  (2019)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500" dirty="0"/>
              <a:t>A facilitator </a:t>
            </a:r>
            <a:r>
              <a:rPr lang="en-US" sz="2500" dirty="0"/>
              <a:t>of the largest annual</a:t>
            </a:r>
            <a:r>
              <a:rPr lang="ru-RU" sz="2500" dirty="0"/>
              <a:t> «</a:t>
            </a:r>
            <a:r>
              <a:rPr lang="en-US" sz="2500" b="1" dirty="0"/>
              <a:t>Green</a:t>
            </a:r>
            <a:r>
              <a:rPr lang="ru-RU" sz="2500" b="1" dirty="0"/>
              <a:t> </a:t>
            </a:r>
            <a:r>
              <a:rPr lang="en-US" sz="2500" b="1" dirty="0"/>
              <a:t>Energy &amp; Waste Recycling</a:t>
            </a:r>
            <a:r>
              <a:rPr lang="ru-RU" sz="2500" b="1" dirty="0"/>
              <a:t>»</a:t>
            </a:r>
            <a:r>
              <a:rPr lang="en-US" sz="2500" b="1" dirty="0"/>
              <a:t> </a:t>
            </a:r>
            <a:r>
              <a:rPr lang="en-US" sz="2500" dirty="0"/>
              <a:t>Forum </a:t>
            </a:r>
            <a:r>
              <a:rPr lang="en-US" sz="2500" dirty="0">
                <a:hlinkClick r:id="rId4"/>
              </a:rPr>
              <a:t>https://gewr.kz/</a:t>
            </a:r>
            <a:r>
              <a:rPr lang="en-US" sz="2500" dirty="0"/>
              <a:t>  </a:t>
            </a:r>
            <a:r>
              <a:rPr lang="ru-RU" sz="2500" dirty="0"/>
              <a:t>(2015)</a:t>
            </a:r>
            <a:r>
              <a:rPr lang="en-US" sz="2500" dirty="0"/>
              <a:t> </a:t>
            </a:r>
            <a:endParaRPr lang="ru-RU" sz="2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44" y="5732722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r>
              <a:rPr lang="en-GB" dirty="0"/>
              <a:t>Waste prevention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13" y="57262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1" y="1193800"/>
            <a:ext cx="5430614" cy="3625301"/>
          </a:xfrm>
        </p:spPr>
      </p:pic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08960" y="230744"/>
            <a:ext cx="8903368" cy="63433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Waste prevention in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SDG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85963" y="1349132"/>
            <a:ext cx="8373978" cy="485748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Goal</a:t>
            </a:r>
            <a:r>
              <a:rPr lang="ru-RU" dirty="0"/>
              <a:t> 12.3 </a:t>
            </a:r>
            <a:r>
              <a:rPr lang="en-US" dirty="0"/>
              <a:t>By</a:t>
            </a:r>
            <a:r>
              <a:rPr lang="ru-RU" dirty="0"/>
              <a:t> 2030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reduce by half</a:t>
            </a:r>
            <a:r>
              <a:rPr lang="ru-RU" dirty="0"/>
              <a:t>… </a:t>
            </a:r>
            <a:r>
              <a:rPr lang="en-US" dirty="0"/>
              <a:t>food waste</a:t>
            </a:r>
            <a:r>
              <a:rPr lang="ru-RU" dirty="0"/>
              <a:t> … </a:t>
            </a:r>
            <a:r>
              <a:rPr lang="en-US" dirty="0"/>
              <a:t>and</a:t>
            </a:r>
            <a:r>
              <a:rPr lang="ru-RU" dirty="0"/>
              <a:t> </a:t>
            </a:r>
            <a:r>
              <a:rPr lang="en-US" dirty="0"/>
              <a:t>reduce food losses</a:t>
            </a:r>
            <a:r>
              <a:rPr lang="ru-RU" dirty="0"/>
              <a:t> …</a:t>
            </a:r>
          </a:p>
          <a:p>
            <a:pPr lvl="1" algn="just"/>
            <a:r>
              <a:rPr lang="en-US" dirty="0"/>
              <a:t>Indicator</a:t>
            </a:r>
            <a:r>
              <a:rPr lang="ru-RU" dirty="0"/>
              <a:t> 12.3.1 а) </a:t>
            </a:r>
            <a:r>
              <a:rPr lang="en-US" dirty="0"/>
              <a:t>food loss index and</a:t>
            </a:r>
            <a:r>
              <a:rPr lang="ru-RU" dirty="0"/>
              <a:t> (b) </a:t>
            </a:r>
            <a:r>
              <a:rPr lang="en-US" dirty="0"/>
              <a:t>food waste index</a:t>
            </a:r>
            <a:endParaRPr lang="ru-RU" dirty="0"/>
          </a:p>
          <a:p>
            <a:pPr marL="266700" lvl="1" indent="-266700" algn="just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/>
              <a:t>Goal</a:t>
            </a:r>
            <a:r>
              <a:rPr lang="ru-RU" sz="2400" dirty="0"/>
              <a:t> 12.4 </a:t>
            </a:r>
            <a:r>
              <a:rPr lang="en-US" sz="2400" dirty="0"/>
              <a:t>By</a:t>
            </a:r>
            <a:r>
              <a:rPr lang="ru-RU" sz="2400" dirty="0"/>
              <a:t> 2020</a:t>
            </a:r>
            <a:r>
              <a:rPr lang="en-US" sz="2400" dirty="0"/>
              <a:t>, achieve the environmentally sound management of chemicals and all waste</a:t>
            </a:r>
            <a:r>
              <a:rPr lang="ru-RU" sz="2400" dirty="0"/>
              <a:t> </a:t>
            </a:r>
            <a:r>
              <a:rPr lang="en-GB" sz="2400" dirty="0"/>
              <a:t>throughout </a:t>
            </a:r>
            <a:r>
              <a:rPr lang="en-US" sz="2400" dirty="0"/>
              <a:t>their life cycle in</a:t>
            </a:r>
            <a:r>
              <a:rPr lang="ru-RU" sz="2400" dirty="0"/>
              <a:t> ….</a:t>
            </a:r>
          </a:p>
          <a:p>
            <a:pPr marL="449580" lvl="2" indent="-266700" algn="just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000" dirty="0"/>
              <a:t>Indicator</a:t>
            </a:r>
            <a:r>
              <a:rPr lang="ru-RU" sz="2000" dirty="0"/>
              <a:t> 12.4.2 a) </a:t>
            </a:r>
            <a:r>
              <a:rPr lang="en-GB" sz="2000" dirty="0"/>
              <a:t>Hazardous waste generation per capita and</a:t>
            </a:r>
            <a:r>
              <a:rPr lang="ru-RU" sz="2000" dirty="0"/>
              <a:t> b) </a:t>
            </a:r>
            <a:r>
              <a:rPr lang="en-GB" sz="2000" dirty="0"/>
              <a:t>percentage of</a:t>
            </a:r>
            <a:r>
              <a:rPr lang="ru-RU" sz="2000" dirty="0"/>
              <a:t> </a:t>
            </a:r>
            <a:r>
              <a:rPr lang="en-US" sz="2000" dirty="0"/>
              <a:t>treated </a:t>
            </a:r>
            <a:r>
              <a:rPr lang="en-GB" sz="2000" dirty="0"/>
              <a:t>hazardous waste detailed per treatment types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" r="-102"/>
          <a:stretch/>
        </p:blipFill>
        <p:spPr>
          <a:xfrm>
            <a:off x="450410" y="475378"/>
            <a:ext cx="2403765" cy="2377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/>
          <a:stretch/>
        </p:blipFill>
        <p:spPr>
          <a:xfrm>
            <a:off x="269507" y="3879489"/>
            <a:ext cx="2765570" cy="17705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36FED8-F389-417E-9751-282DD4E238D1}"/>
              </a:ext>
            </a:extLst>
          </p:cNvPr>
          <p:cNvSpPr/>
          <p:nvPr/>
        </p:nvSpPr>
        <p:spPr>
          <a:xfrm>
            <a:off x="269508" y="3244334"/>
            <a:ext cx="291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Responsible consumption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and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0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95" y="398841"/>
            <a:ext cx="6332589" cy="8428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Prevention of plastics generation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43" y="1592884"/>
            <a:ext cx="6609724" cy="49907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meeting of Open-ended Working Group was held to prepare for the intergovernmental negotiating to end plastic pollution on </a:t>
            </a:r>
            <a:r>
              <a:rPr lang="ru-RU" dirty="0"/>
              <a:t>30 </a:t>
            </a:r>
            <a:r>
              <a:rPr lang="en-US" dirty="0"/>
              <a:t>May</a:t>
            </a:r>
            <a:r>
              <a:rPr lang="ru-RU" dirty="0"/>
              <a:t> – 1 </a:t>
            </a:r>
            <a:r>
              <a:rPr lang="en-US" dirty="0"/>
              <a:t>June</a:t>
            </a:r>
            <a:r>
              <a:rPr lang="ru-RU" dirty="0"/>
              <a:t> 2022 </a:t>
            </a:r>
            <a:r>
              <a:rPr lang="en-US" dirty="0"/>
              <a:t>in Dakar, Senegal</a:t>
            </a:r>
            <a:endParaRPr lang="ru-RU" dirty="0"/>
          </a:p>
          <a:p>
            <a:r>
              <a:rPr lang="en-US" dirty="0"/>
              <a:t>Challenging themes</a:t>
            </a:r>
            <a:r>
              <a:rPr lang="ru-RU" dirty="0"/>
              <a:t>:</a:t>
            </a:r>
          </a:p>
          <a:p>
            <a:pPr lvl="1"/>
            <a:r>
              <a:rPr lang="en-US" i="1" dirty="0"/>
              <a:t>Plastic causes pollution throughout the life cycle</a:t>
            </a:r>
            <a:r>
              <a:rPr lang="ru-RU" i="1" dirty="0"/>
              <a:t>, </a:t>
            </a:r>
            <a:r>
              <a:rPr lang="en-US" i="1" dirty="0"/>
              <a:t>from extraction of raw materials to production</a:t>
            </a:r>
            <a:r>
              <a:rPr lang="ru-RU" i="1" dirty="0"/>
              <a:t>, </a:t>
            </a:r>
            <a:r>
              <a:rPr lang="en-US" i="1" dirty="0"/>
              <a:t>use and recycling of waste</a:t>
            </a:r>
            <a:r>
              <a:rPr lang="ru-RU" i="1" dirty="0"/>
              <a:t>.</a:t>
            </a:r>
          </a:p>
          <a:p>
            <a:pPr lvl="1"/>
            <a:r>
              <a:rPr lang="en-US" i="1" dirty="0"/>
              <a:t>The problem is that we produce too much plastic</a:t>
            </a:r>
            <a:r>
              <a:rPr lang="ru-RU" i="1" dirty="0"/>
              <a:t>, </a:t>
            </a:r>
            <a:r>
              <a:rPr lang="en-US" i="1" dirty="0"/>
              <a:t>thereby contributing to waste generation</a:t>
            </a:r>
            <a:r>
              <a:rPr lang="ru-RU" i="1" dirty="0"/>
              <a:t>.</a:t>
            </a:r>
          </a:p>
          <a:p>
            <a:pPr lvl="1"/>
            <a:r>
              <a:rPr lang="en-US" i="1" dirty="0"/>
              <a:t>Cutting the plastics industry is the problem solution</a:t>
            </a:r>
            <a:r>
              <a:rPr lang="ru-RU" i="1" dirty="0"/>
              <a:t>.</a:t>
            </a:r>
          </a:p>
          <a:p>
            <a:r>
              <a:rPr lang="en-US" dirty="0"/>
              <a:t>Global agreement on plastics to be fully negotiated by the end of</a:t>
            </a:r>
            <a:r>
              <a:rPr lang="ru-RU" dirty="0"/>
              <a:t> 2024.</a:t>
            </a:r>
            <a:endParaRPr lang="ru-RU" i="1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2754"/>
          <a:stretch>
            <a:fillRect/>
          </a:stretch>
        </p:blipFill>
        <p:spPr>
          <a:xfrm>
            <a:off x="7156174" y="395094"/>
            <a:ext cx="4937885" cy="622119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25" y="5677123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8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Circular economy development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13" y="57135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9" y="1459238"/>
            <a:ext cx="6198649" cy="3178793"/>
          </a:xfrm>
        </p:spPr>
      </p:pic>
    </p:spTree>
    <p:extLst>
      <p:ext uri="{BB962C8B-B14F-4D97-AF65-F5344CB8AC3E}">
        <p14:creationId xmlns:p14="http://schemas.microsoft.com/office/powerpoint/2010/main" val="119071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2754"/>
          <a:stretch>
            <a:fillRect/>
          </a:stretch>
        </p:blipFill>
        <p:spPr>
          <a:xfrm>
            <a:off x="673768" y="625642"/>
            <a:ext cx="3116851" cy="3927107"/>
          </a:xfr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03952" y="1210078"/>
            <a:ext cx="7419619" cy="5258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en-GB" sz="2400" dirty="0"/>
              <a:t>Sustainable products designing</a:t>
            </a:r>
            <a:r>
              <a:rPr lang="ru-RU" sz="2400" dirty="0"/>
              <a:t> (</a:t>
            </a:r>
            <a:r>
              <a:rPr lang="en-US" sz="2400" dirty="0"/>
              <a:t>promoting products longevity</a:t>
            </a:r>
            <a:r>
              <a:rPr lang="ru-RU" sz="2400" dirty="0"/>
              <a:t>, </a:t>
            </a:r>
            <a:r>
              <a:rPr lang="en-US" sz="2400" dirty="0"/>
              <a:t>information digitalization, etc.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en-GB" sz="2400" dirty="0" err="1"/>
              <a:t>Standartization</a:t>
            </a:r>
            <a:r>
              <a:rPr lang="en-GB" sz="2400" dirty="0"/>
              <a:t> and packaging reuse</a:t>
            </a:r>
            <a:endParaRPr lang="ru-RU" sz="2400" dirty="0"/>
          </a:p>
          <a:p>
            <a:r>
              <a:rPr lang="ru-RU" sz="2400" dirty="0"/>
              <a:t>100% </a:t>
            </a:r>
            <a:r>
              <a:rPr lang="en-US" sz="2400" dirty="0"/>
              <a:t>use </a:t>
            </a:r>
            <a:r>
              <a:rPr lang="en-GB" sz="2400" dirty="0"/>
              <a:t>of secondary raw materials in the production of products</a:t>
            </a:r>
            <a:r>
              <a:rPr lang="ru-RU" sz="2400" dirty="0"/>
              <a:t> (</a:t>
            </a:r>
            <a:r>
              <a:rPr lang="en-GB" sz="2400" dirty="0"/>
              <a:t>polyethene</a:t>
            </a:r>
            <a:r>
              <a:rPr lang="ru-RU" sz="2400" dirty="0"/>
              <a:t>, </a:t>
            </a:r>
            <a:r>
              <a:rPr lang="en-GB" sz="2400" dirty="0"/>
              <a:t>polyester</a:t>
            </a:r>
            <a:r>
              <a:rPr lang="ru-RU" sz="2400" dirty="0"/>
              <a:t>, </a:t>
            </a:r>
            <a:r>
              <a:rPr lang="en-US" sz="2400" dirty="0"/>
              <a:t>paper, </a:t>
            </a:r>
            <a:r>
              <a:rPr lang="en-US" sz="2400" dirty="0" err="1"/>
              <a:t>etc</a:t>
            </a:r>
            <a:r>
              <a:rPr lang="ru-RU" sz="2400" dirty="0"/>
              <a:t>.)</a:t>
            </a:r>
          </a:p>
          <a:p>
            <a:r>
              <a:rPr lang="en-GB" sz="2400" dirty="0"/>
              <a:t>Circularity</a:t>
            </a:r>
            <a:r>
              <a:rPr lang="ru-RU" sz="2400" dirty="0"/>
              <a:t> </a:t>
            </a:r>
            <a:r>
              <a:rPr lang="en-US" sz="2400" dirty="0"/>
              <a:t>in production processes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24733" y="423977"/>
            <a:ext cx="7471580" cy="110664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 action plan to develop circular economy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7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050037D-17B6-4B6A-BF3A-E271DFE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04" y="151849"/>
            <a:ext cx="11123596" cy="1537803"/>
          </a:xfrm>
        </p:spPr>
        <p:txBody>
          <a:bodyPr rtlCol="0">
            <a:normAutofit/>
          </a:bodyPr>
          <a:lstStyle/>
          <a:p>
            <a:r>
              <a:rPr lang="en-US" sz="3600" dirty="0"/>
              <a:t>A percentage of</a:t>
            </a:r>
            <a:r>
              <a:rPr lang="ru-RU" sz="3600" dirty="0"/>
              <a:t> </a:t>
            </a:r>
            <a:r>
              <a:rPr lang="en-US" sz="3600" dirty="0"/>
              <a:t>waste treatment and recycling in Kazakhstan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167473"/>
              </p:ext>
            </p:extLst>
          </p:nvPr>
        </p:nvGraphicFramePr>
        <p:xfrm>
          <a:off x="712269" y="2108200"/>
          <a:ext cx="10562156" cy="368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0368" y="6300002"/>
            <a:ext cx="3955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Source</a:t>
            </a:r>
            <a:r>
              <a:rPr lang="ru-RU" sz="1600" dirty="0"/>
              <a:t>: </a:t>
            </a:r>
            <a:r>
              <a:rPr lang="ru-RU" sz="1600" dirty="0">
                <a:hlinkClick r:id="rId4"/>
              </a:rPr>
              <a:t>https://stat.gov.kz/</a:t>
            </a:r>
            <a:r>
              <a:rPr lang="ru-RU" sz="16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6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Reduction of chemical waste pollution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64" y="1193800"/>
            <a:ext cx="5326578" cy="3424228"/>
          </a:xfrm>
        </p:spPr>
      </p:pic>
    </p:spTree>
    <p:extLst>
      <p:ext uri="{BB962C8B-B14F-4D97-AF65-F5344CB8AC3E}">
        <p14:creationId xmlns:p14="http://schemas.microsoft.com/office/powerpoint/2010/main" val="39236580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86_TF33476885.potx" id="{050EF630-A309-4220-9074-EFAF69653A0A}" vid="{EAD3587A-A5A2-4186-BFE3-098457E9F5F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презентация для всех сотрудников компании</Template>
  <TotalTime>2831</TotalTime>
  <Words>864</Words>
  <Application>Microsoft Office PowerPoint</Application>
  <PresentationFormat>Widescreen</PresentationFormat>
  <Paragraphs>133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Arimo</vt:lpstr>
      <vt:lpstr>Calibri</vt:lpstr>
      <vt:lpstr>Calibri Light</vt:lpstr>
      <vt:lpstr>Montserrat Semi-Bold Bold</vt:lpstr>
      <vt:lpstr>Open Sans Extra Bold Bold</vt:lpstr>
      <vt:lpstr>Open Sans Light</vt:lpstr>
      <vt:lpstr>Open Sans Light Bold</vt:lpstr>
      <vt:lpstr>Roboto Slab Regular</vt:lpstr>
      <vt:lpstr>Roboto Slab Regular Bold</vt:lpstr>
      <vt:lpstr>Times New Roman</vt:lpstr>
      <vt:lpstr>Wingdings</vt:lpstr>
      <vt:lpstr>RetrospectVTI</vt:lpstr>
      <vt:lpstr>5 current challenges in waste management in Kazakhstan</vt:lpstr>
      <vt:lpstr>Kazakhstan waste management association “KazWaste”</vt:lpstr>
      <vt:lpstr>Waste prevention</vt:lpstr>
      <vt:lpstr>Waste prevention in SDG </vt:lpstr>
      <vt:lpstr>Prevention of plastics generation</vt:lpstr>
      <vt:lpstr>Circular economy development</vt:lpstr>
      <vt:lpstr>EU action plan to develop circular economy</vt:lpstr>
      <vt:lpstr>A percentage of waste treatment and recycling in Kazakhstan</vt:lpstr>
      <vt:lpstr>Reduction of chemical waste pollution</vt:lpstr>
      <vt:lpstr>PowerPoint Presentation</vt:lpstr>
      <vt:lpstr>Pesticide management tightening</vt:lpstr>
      <vt:lpstr>Reducing carbon foot printing in waste sector</vt:lpstr>
      <vt:lpstr>Waste management sector and greenhouse gases</vt:lpstr>
      <vt:lpstr>Collaboration and universal responsibility</vt:lpstr>
      <vt:lpstr>Responsibility for clean office, house, city, country lies with each of us!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Обзоры, анализы, отчеты</dc:title>
  <dc:creator>Yuliya Dushkina</dc:creator>
  <cp:lastModifiedBy>Khassanova, Aruna</cp:lastModifiedBy>
  <cp:revision>98</cp:revision>
  <dcterms:created xsi:type="dcterms:W3CDTF">2022-04-27T05:15:04Z</dcterms:created>
  <dcterms:modified xsi:type="dcterms:W3CDTF">2022-06-06T06:22:30Z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