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317" r:id="rId3"/>
    <p:sldId id="307" r:id="rId4"/>
    <p:sldId id="318" r:id="rId5"/>
    <p:sldId id="304" r:id="rId6"/>
    <p:sldId id="287" r:id="rId7"/>
    <p:sldId id="309" r:id="rId8"/>
    <p:sldId id="257" r:id="rId9"/>
    <p:sldId id="290" r:id="rId10"/>
    <p:sldId id="322" r:id="rId11"/>
    <p:sldId id="288" r:id="rId12"/>
    <p:sldId id="323" r:id="rId13"/>
    <p:sldId id="321" r:id="rId14"/>
    <p:sldId id="300" r:id="rId15"/>
    <p:sldId id="303" r:id="rId16"/>
    <p:sldId id="319" r:id="rId17"/>
    <p:sldId id="320" r:id="rId18"/>
    <p:sldId id="315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92F89B-84EF-47AA-93E6-3675ABA0636D}">
  <a:tblStyle styleId="{C392F89B-84EF-47AA-93E6-3675ABA063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6" autoAdjust="0"/>
    <p:restoredTop sz="94660"/>
  </p:normalViewPr>
  <p:slideViewPr>
    <p:cSldViewPr snapToGrid="0">
      <p:cViewPr>
        <p:scale>
          <a:sx n="150" d="100"/>
          <a:sy n="150" d="100"/>
        </p:scale>
        <p:origin x="96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7301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7712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279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117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96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3339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99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27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aemelia_icons.png"/>
          <p:cNvPicPr preferRelativeResize="0"/>
          <p:nvPr/>
        </p:nvPicPr>
        <p:blipFill rotWithShape="1">
          <a:blip r:embed="rId2">
            <a:alphaModFix amt="40000"/>
          </a:blip>
          <a:srcRect t="30860" b="30860"/>
          <a:stretch/>
        </p:blipFill>
        <p:spPr>
          <a:xfrm>
            <a:off x="0" y="-2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786525" y="1968875"/>
            <a:ext cx="5859600" cy="276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aemelia_icons.png"/>
          <p:cNvPicPr preferRelativeResize="0"/>
          <p:nvPr/>
        </p:nvPicPr>
        <p:blipFill rotWithShape="1">
          <a:blip r:embed="rId2">
            <a:alphaModFix amt="20000"/>
          </a:blip>
          <a:srcRect t="30860" b="30860"/>
          <a:stretch/>
        </p:blipFill>
        <p:spPr>
          <a:xfrm>
            <a:off x="0" y="-2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970175" y="3107350"/>
            <a:ext cx="5792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970175" y="3906852"/>
            <a:ext cx="5792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</a:defRPr>
            </a:lvl1pPr>
            <a:lvl2pPr lvl="1">
              <a:buNone/>
              <a:defRPr>
                <a:solidFill>
                  <a:schemeClr val="accent3"/>
                </a:solidFill>
              </a:defRPr>
            </a:lvl2pPr>
            <a:lvl3pPr lvl="2">
              <a:buNone/>
              <a:defRPr>
                <a:solidFill>
                  <a:schemeClr val="accent3"/>
                </a:solidFill>
              </a:defRPr>
            </a:lvl3pPr>
            <a:lvl4pPr lvl="3">
              <a:buNone/>
              <a:defRPr>
                <a:solidFill>
                  <a:schemeClr val="accent3"/>
                </a:solidFill>
              </a:defRPr>
            </a:lvl4pPr>
            <a:lvl5pPr lvl="4">
              <a:buNone/>
              <a:defRPr>
                <a:solidFill>
                  <a:schemeClr val="accent3"/>
                </a:solidFill>
              </a:defRPr>
            </a:lvl5pPr>
            <a:lvl6pPr lvl="5">
              <a:buNone/>
              <a:defRPr>
                <a:solidFill>
                  <a:schemeClr val="accent3"/>
                </a:solidFill>
              </a:defRPr>
            </a:lvl6pPr>
            <a:lvl7pPr lvl="6">
              <a:buNone/>
              <a:defRPr>
                <a:solidFill>
                  <a:schemeClr val="accent3"/>
                </a:solidFill>
              </a:defRPr>
            </a:lvl7pPr>
            <a:lvl8pPr lvl="7">
              <a:buNone/>
              <a:defRPr>
                <a:solidFill>
                  <a:schemeClr val="accent3"/>
                </a:solidFill>
              </a:defRPr>
            </a:lvl8pPr>
            <a:lvl9pPr lvl="8">
              <a:buNone/>
              <a:defRPr>
                <a:solidFill>
                  <a:schemeClr val="accent3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544225" y="297367"/>
            <a:ext cx="2981400" cy="466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5705276" y="297367"/>
            <a:ext cx="2981400" cy="466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8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874625" y="484600"/>
            <a:ext cx="5562000" cy="42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"/>
              <a:buChar char="▸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1325755" y="906034"/>
            <a:ext cx="7498800" cy="276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200" dirty="0"/>
              <a:t>ESG </a:t>
            </a:r>
            <a:r>
              <a:rPr lang="ru-RU" sz="3200" dirty="0"/>
              <a:t> </a:t>
            </a:r>
            <a:r>
              <a:rPr lang="en-US" sz="3200" dirty="0"/>
              <a:t>as </a:t>
            </a:r>
            <a:r>
              <a:rPr lang="en-GB" sz="3200" dirty="0"/>
              <a:t>the value need of the younger generation</a:t>
            </a:r>
            <a:endParaRPr sz="3200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82772" y="4000500"/>
            <a:ext cx="8697488" cy="1143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sz="1600" b="1" dirty="0" err="1">
                <a:solidFill>
                  <a:schemeClr val="bg1"/>
                </a:solidFill>
              </a:rPr>
              <a:t>Aizhan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Khamitova</a:t>
            </a:r>
            <a:endParaRPr lang="en-GB" sz="1600" b="1" dirty="0">
              <a:solidFill>
                <a:schemeClr val="bg1"/>
              </a:solidFill>
            </a:endParaRPr>
          </a:p>
          <a:p>
            <a:pPr algn="r"/>
            <a:r>
              <a:rPr lang="ru-RU" sz="1600" b="1" dirty="0">
                <a:solidFill>
                  <a:schemeClr val="bg1"/>
                </a:solidFill>
              </a:rPr>
              <a:t>10.06</a:t>
            </a:r>
            <a:r>
              <a:rPr lang="en-US" sz="1600" b="1" dirty="0">
                <a:solidFill>
                  <a:schemeClr val="bg1"/>
                </a:solidFill>
              </a:rPr>
              <a:t>.20</a:t>
            </a:r>
            <a:r>
              <a:rPr lang="ru-RU" sz="1600" b="1" dirty="0">
                <a:solidFill>
                  <a:schemeClr val="bg1"/>
                </a:solidFill>
              </a:rPr>
              <a:t>22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GB" sz="1600" b="1" dirty="0">
                <a:solidFill>
                  <a:schemeClr val="bg1"/>
                </a:solidFill>
              </a:rPr>
              <a:t>Uralsk, </a:t>
            </a:r>
            <a:r>
              <a:rPr lang="en-US" sz="1600" b="1" dirty="0">
                <a:solidFill>
                  <a:schemeClr val="bg1"/>
                </a:solidFill>
              </a:rPr>
              <a:t>V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en-GB" sz="1600" b="1" dirty="0">
                <a:solidFill>
                  <a:schemeClr val="bg1"/>
                </a:solidFill>
              </a:rPr>
              <a:t>International Green Forum</a:t>
            </a:r>
            <a:endParaRPr lang="ru-RU" sz="1600" b="1" dirty="0">
              <a:solidFill>
                <a:schemeClr val="bg1"/>
              </a:solidFill>
            </a:endParaRPr>
          </a:p>
          <a:p>
            <a:pPr algn="r"/>
            <a:endParaRPr lang="it-IT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2291048" y="3281085"/>
            <a:ext cx="248318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Set bar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Dream big</a:t>
            </a:r>
            <a:endParaRPr lang="it-IT" sz="18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/>
          </a:p>
        </p:txBody>
      </p:sp>
      <p:pic>
        <p:nvPicPr>
          <p:cNvPr id="1026" name="Picture 2" descr="Ценности поколения Беби-бумеров">
            <a:extLst>
              <a:ext uri="{FF2B5EF4-FFF2-40B4-BE49-F238E27FC236}">
                <a16:creationId xmlns:a16="http://schemas.microsoft.com/office/drawing/2014/main" id="{012D5591-C437-426F-9395-97894FD86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t="13122" r="2270"/>
          <a:stretch/>
        </p:blipFill>
        <p:spPr bwMode="auto">
          <a:xfrm>
            <a:off x="2176130" y="110416"/>
            <a:ext cx="6904074" cy="482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5313"/>
          <a:stretch/>
        </p:blipFill>
        <p:spPr>
          <a:xfrm>
            <a:off x="2212721" y="1083302"/>
            <a:ext cx="5777848" cy="3221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469" y="219990"/>
            <a:ext cx="4933100" cy="573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7949" y="302629"/>
            <a:ext cx="1352255" cy="423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3835" y="2748770"/>
            <a:ext cx="1353429" cy="420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8596" y="3897255"/>
            <a:ext cx="1353429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22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ctrTitle"/>
          </p:nvPr>
        </p:nvSpPr>
        <p:spPr>
          <a:xfrm>
            <a:off x="0" y="128692"/>
            <a:ext cx="5792700" cy="8798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dirty="0"/>
              <a:t>Millenniums</a:t>
            </a:r>
            <a:r>
              <a:rPr lang="ru-RU" dirty="0"/>
              <a:t> (У)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2"/>
          <a:stretch/>
        </p:blipFill>
        <p:spPr>
          <a:xfrm>
            <a:off x="163115" y="1100951"/>
            <a:ext cx="3123466" cy="2146533"/>
          </a:xfrm>
          <a:prstGeom prst="rect">
            <a:avLst/>
          </a:prstGeom>
        </p:spPr>
      </p:pic>
      <p:sp>
        <p:nvSpPr>
          <p:cNvPr id="8" name="Google Shape;76;p15"/>
          <p:cNvSpPr txBox="1">
            <a:spLocks noGrp="1"/>
          </p:cNvSpPr>
          <p:nvPr>
            <p:ph type="subTitle" idx="4294967295"/>
          </p:nvPr>
        </p:nvSpPr>
        <p:spPr>
          <a:xfrm>
            <a:off x="6314913" y="1640979"/>
            <a:ext cx="2942925" cy="25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b="1" dirty="0"/>
              <a:t>Impact</a:t>
            </a:r>
          </a:p>
          <a:p>
            <a:r>
              <a:rPr lang="en-GB" sz="1800" b="1" dirty="0"/>
              <a:t>Environment</a:t>
            </a:r>
            <a:endParaRPr lang="ru-RU" sz="1800" b="1" dirty="0"/>
          </a:p>
          <a:p>
            <a:r>
              <a:rPr lang="en-US" sz="1800" b="1" dirty="0"/>
              <a:t>Ghost </a:t>
            </a:r>
            <a:endParaRPr lang="ru-RU" sz="1800" b="1" dirty="0"/>
          </a:p>
          <a:p>
            <a:r>
              <a:rPr lang="en-GB" sz="1800" b="1" dirty="0"/>
              <a:t>Goal, result</a:t>
            </a:r>
            <a:endParaRPr lang="ru-RU" sz="1800" b="1" dirty="0"/>
          </a:p>
          <a:p>
            <a:r>
              <a:rPr lang="en-GB" sz="1800" b="1" dirty="0"/>
              <a:t>Time is important</a:t>
            </a:r>
            <a:endParaRPr lang="ru-RU" sz="1800" b="1" dirty="0"/>
          </a:p>
          <a:p>
            <a:r>
              <a:rPr lang="ru-RU" sz="1800" b="1" dirty="0"/>
              <a:t>1985-200</a:t>
            </a:r>
            <a:r>
              <a:rPr lang="en-US" sz="1800" b="1" dirty="0"/>
              <a:t>3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9" r="10465"/>
          <a:stretch/>
        </p:blipFill>
        <p:spPr>
          <a:xfrm>
            <a:off x="3381714" y="2666094"/>
            <a:ext cx="2942925" cy="2156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9079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2291048" y="3281085"/>
            <a:ext cx="248318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Set bar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Dream big</a:t>
            </a:r>
            <a:endParaRPr lang="it-IT" sz="18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/>
          </a:p>
        </p:txBody>
      </p:sp>
      <p:pic>
        <p:nvPicPr>
          <p:cNvPr id="1026" name="Picture 2" descr="Ценности поколения Беби-бумеров">
            <a:extLst>
              <a:ext uri="{FF2B5EF4-FFF2-40B4-BE49-F238E27FC236}">
                <a16:creationId xmlns:a16="http://schemas.microsoft.com/office/drawing/2014/main" id="{012D5591-C437-426F-9395-97894FD86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t="13122" r="2270"/>
          <a:stretch/>
        </p:blipFill>
        <p:spPr bwMode="auto">
          <a:xfrm>
            <a:off x="2176130" y="110416"/>
            <a:ext cx="6904074" cy="482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5313"/>
          <a:stretch/>
        </p:blipFill>
        <p:spPr>
          <a:xfrm>
            <a:off x="2212721" y="1083302"/>
            <a:ext cx="5777848" cy="3221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469" y="219990"/>
            <a:ext cx="4933100" cy="573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7949" y="302629"/>
            <a:ext cx="1352255" cy="423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3835" y="2748770"/>
            <a:ext cx="1353429" cy="420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8596" y="3897255"/>
            <a:ext cx="1353429" cy="420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9128" y="1133190"/>
            <a:ext cx="4163929" cy="3231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2638" y="185253"/>
            <a:ext cx="3424317" cy="61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68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>
            <a:extLst>
              <a:ext uri="{FF2B5EF4-FFF2-40B4-BE49-F238E27FC236}">
                <a16:creationId xmlns:a16="http://schemas.microsoft.com/office/drawing/2014/main" id="{548019E1-B222-58A7-90F1-95546CB114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3773F6-AE7D-00CA-9647-CE33D6F93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62" y="105830"/>
            <a:ext cx="4105275" cy="246592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F11580B-32E2-702F-3B18-0AD59242E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571750"/>
            <a:ext cx="4283149" cy="24676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B924781-589E-809A-174A-484E943EBCF4}"/>
              </a:ext>
            </a:extLst>
          </p:cNvPr>
          <p:cNvSpPr txBox="1"/>
          <p:nvPr/>
        </p:nvSpPr>
        <p:spPr>
          <a:xfrm>
            <a:off x="5018567" y="786047"/>
            <a:ext cx="3856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-52"/>
              </a:rPr>
              <a:t>Millennials will revolutionize ESG</a:t>
            </a:r>
            <a:endParaRPr lang="ru-RU" sz="1800" b="1" i="0" dirty="0">
              <a:solidFill>
                <a:schemeClr val="accent3">
                  <a:lumMod val="50000"/>
                </a:schemeClr>
              </a:solidFill>
              <a:effectLst/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4287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75;p15"/>
          <p:cNvSpPr txBox="1">
            <a:spLocks/>
          </p:cNvSpPr>
          <p:nvPr/>
        </p:nvSpPr>
        <p:spPr>
          <a:xfrm>
            <a:off x="3136525" y="470880"/>
            <a:ext cx="228421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99860" y="-9681"/>
            <a:ext cx="2644140" cy="5143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Google Shape;76;p15"/>
          <p:cNvSpPr txBox="1">
            <a:spLocks/>
          </p:cNvSpPr>
          <p:nvPr/>
        </p:nvSpPr>
        <p:spPr>
          <a:xfrm>
            <a:off x="6691471" y="389861"/>
            <a:ext cx="2360380" cy="467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"/>
              <a:buChar char="▸"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▹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■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buFontTx/>
              <a:buChar char="-"/>
            </a:pPr>
            <a:r>
              <a:rPr lang="en-GB" sz="1600" dirty="0">
                <a:solidFill>
                  <a:schemeClr val="bg1"/>
                </a:solidFill>
              </a:rPr>
              <a:t>“National Security” generation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GB" sz="1600" dirty="0">
                <a:solidFill>
                  <a:schemeClr val="bg1"/>
                </a:solidFill>
              </a:rPr>
              <a:t>Homebodies 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GB" sz="1600" dirty="0">
                <a:solidFill>
                  <a:schemeClr val="bg1"/>
                </a:solidFill>
              </a:rPr>
              <a:t>Grew up with financial problems of parents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GB" sz="1600" dirty="0">
                <a:solidFill>
                  <a:schemeClr val="bg1"/>
                </a:solidFill>
              </a:rPr>
              <a:t>Fight against terrorism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600" dirty="0">
                <a:solidFill>
                  <a:schemeClr val="bg1"/>
                </a:solidFill>
              </a:rPr>
              <a:t>Born with gadgets </a:t>
            </a:r>
          </a:p>
          <a:p>
            <a:pPr>
              <a:buFontTx/>
              <a:buChar char="-"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6A2FA-EF3A-B8DF-7D51-F5FD9CB9E669}"/>
              </a:ext>
            </a:extLst>
          </p:cNvPr>
          <p:cNvSpPr txBox="1"/>
          <p:nvPr/>
        </p:nvSpPr>
        <p:spPr>
          <a:xfrm>
            <a:off x="92149" y="726246"/>
            <a:ext cx="45790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Zoomers</a:t>
            </a:r>
            <a:endParaRPr lang="en-US" sz="2800" dirty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2004</a:t>
            </a:r>
            <a:r>
              <a:rPr lang="ru-RU" sz="2800" dirty="0">
                <a:solidFill>
                  <a:schemeClr val="bg1"/>
                </a:solidFill>
              </a:rPr>
              <a:t>- 2023</a:t>
            </a:r>
          </a:p>
          <a:p>
            <a:endParaRPr lang="ru-RU" sz="2800" dirty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154FD4-F41B-033A-CF81-14C6ED043B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89" t="26083" r="39571" b="51948"/>
          <a:stretch/>
        </p:blipFill>
        <p:spPr>
          <a:xfrm>
            <a:off x="2431844" y="161704"/>
            <a:ext cx="3487082" cy="20578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BD84CF-0613-D027-4E54-8FAC61AE0A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635" t="25563" r="39571" b="29668"/>
          <a:stretch/>
        </p:blipFill>
        <p:spPr>
          <a:xfrm>
            <a:off x="3054749" y="2234970"/>
            <a:ext cx="2380387" cy="288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46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75;p15"/>
          <p:cNvSpPr txBox="1">
            <a:spLocks/>
          </p:cNvSpPr>
          <p:nvPr/>
        </p:nvSpPr>
        <p:spPr>
          <a:xfrm>
            <a:off x="2571788" y="288768"/>
            <a:ext cx="626185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GB" sz="3600" dirty="0">
                <a:solidFill>
                  <a:schemeClr val="accent2">
                    <a:lumMod val="75000"/>
                  </a:schemeClr>
                </a:solidFill>
              </a:rPr>
              <a:t>Who is next?</a:t>
            </a:r>
            <a:endParaRPr lang="it-IT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51A59C-636D-4F91-93CE-208DF63D9284}"/>
              </a:ext>
            </a:extLst>
          </p:cNvPr>
          <p:cNvSpPr txBox="1"/>
          <p:nvPr/>
        </p:nvSpPr>
        <p:spPr>
          <a:xfrm>
            <a:off x="4504648" y="1307461"/>
            <a:ext cx="181545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latin typeface="Montserrat" panose="00000500000000000000" pitchFamily="2" charset="-52"/>
              </a:rPr>
              <a:t>Alpha</a:t>
            </a:r>
            <a:endParaRPr lang="ru-KZ" sz="2800" b="1" dirty="0">
              <a:latin typeface="Montserrat" panose="00000500000000000000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66A74B-B9B1-4564-BD1E-412E69D107BD}"/>
              </a:ext>
            </a:extLst>
          </p:cNvPr>
          <p:cNvSpPr txBox="1"/>
          <p:nvPr/>
        </p:nvSpPr>
        <p:spPr>
          <a:xfrm>
            <a:off x="2396128" y="2537837"/>
            <a:ext cx="619055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52"/>
              </a:rPr>
              <a:t>Rise, Spring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52"/>
              </a:rPr>
              <a:t>The task is to see the improvement of life in the country, on the basis of this, create morality, religion in society, make long plans and be an idealist.</a:t>
            </a:r>
            <a:endParaRPr lang="ru-RU" b="0" i="0" dirty="0">
              <a:solidFill>
                <a:schemeClr val="accent2">
                  <a:lumMod val="75000"/>
                </a:schemeClr>
              </a:solidFill>
              <a:effectLst/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13575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2E27B48-E3FD-6CDE-27F7-3FBA44076F54}"/>
              </a:ext>
            </a:extLst>
          </p:cNvPr>
          <p:cNvSpPr/>
          <p:nvPr/>
        </p:nvSpPr>
        <p:spPr>
          <a:xfrm>
            <a:off x="215958" y="188571"/>
            <a:ext cx="21210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Our world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Рисунок 7" descr="Справка">
            <a:extLst>
              <a:ext uri="{FF2B5EF4-FFF2-40B4-BE49-F238E27FC236}">
                <a16:creationId xmlns:a16="http://schemas.microsoft.com/office/drawing/2014/main" id="{A87D59A7-16ED-A265-B2E9-0B39D5EAA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467" y="1347677"/>
            <a:ext cx="1224073" cy="1224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471EBB-7F13-426A-96F9-981C1CE08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463" y="333458"/>
            <a:ext cx="5433410" cy="413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28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A4C155-08DA-735C-9DB4-3EEA038B8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32" t="28379" r="43816" b="17446"/>
          <a:stretch/>
        </p:blipFill>
        <p:spPr bwMode="auto">
          <a:xfrm>
            <a:off x="2101878" y="279346"/>
            <a:ext cx="4501465" cy="3494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BA45C1-AD05-6D58-3E8D-91F3DA354BF2}"/>
              </a:ext>
            </a:extLst>
          </p:cNvPr>
          <p:cNvSpPr txBox="1"/>
          <p:nvPr/>
        </p:nvSpPr>
        <p:spPr>
          <a:xfrm>
            <a:off x="1559441" y="4217823"/>
            <a:ext cx="5989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-52"/>
              </a:rPr>
              <a:t>A new world, new realities</a:t>
            </a:r>
            <a:endParaRPr lang="ru-RU" sz="1800" b="1" i="0" dirty="0">
              <a:solidFill>
                <a:schemeClr val="accent3">
                  <a:lumMod val="50000"/>
                </a:schemeClr>
              </a:solidFill>
              <a:effectLst/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51947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CD1EFD-6642-BA5E-9B9E-30B854F7E842}"/>
              </a:ext>
            </a:extLst>
          </p:cNvPr>
          <p:cNvSpPr txBox="1"/>
          <p:nvPr/>
        </p:nvSpPr>
        <p:spPr>
          <a:xfrm>
            <a:off x="2307264" y="1272378"/>
            <a:ext cx="62058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 algn="ctr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Thank you and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welcome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at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ECO TALKS with the youth of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WKO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76200" indent="0" algn="ctr">
              <a:buNone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76200" indent="0" algn="ctr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“Green policy for a sustainable future”</a:t>
            </a:r>
            <a:endParaRPr lang="ru-KZ" sz="24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5336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818583-A39B-4699-865A-08379AAE2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99" t="8840" r="49441" b="27057"/>
          <a:stretch/>
        </p:blipFill>
        <p:spPr>
          <a:xfrm>
            <a:off x="0" y="798430"/>
            <a:ext cx="2089104" cy="32971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8BFDEB-D2F8-4C79-92AD-6FB155518B03}"/>
              </a:ext>
            </a:extLst>
          </p:cNvPr>
          <p:cNvSpPr txBox="1"/>
          <p:nvPr/>
        </p:nvSpPr>
        <p:spPr>
          <a:xfrm>
            <a:off x="4511930" y="144835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K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9E5A90-3F40-47A3-ADE5-F0AF5F5CD231}"/>
              </a:ext>
            </a:extLst>
          </p:cNvPr>
          <p:cNvSpPr txBox="1"/>
          <p:nvPr/>
        </p:nvSpPr>
        <p:spPr>
          <a:xfrm>
            <a:off x="2089104" y="0"/>
            <a:ext cx="6995902" cy="4703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err="1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Aizhan</a:t>
            </a:r>
            <a:r>
              <a:rPr lang="en-US" sz="2000" b="1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Khamitova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12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Stakeholder Relations Expert </a:t>
            </a:r>
            <a:r>
              <a:rPr lang="ru-RU" sz="12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2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GR</a:t>
            </a:r>
            <a:r>
              <a:rPr lang="ru-RU" sz="12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PR</a:t>
            </a:r>
            <a:r>
              <a:rPr lang="ru-RU" sz="12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CSR, internal comms and </a:t>
            </a:r>
            <a:r>
              <a:rPr lang="en-US" sz="12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mass media</a:t>
            </a:r>
            <a:r>
              <a:rPr lang="ru-RU" sz="12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12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GR HUB</a:t>
            </a:r>
            <a:r>
              <a:rPr lang="ru-RU" sz="12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Administrator</a:t>
            </a:r>
            <a:r>
              <a:rPr lang="ru-RU" sz="12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2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Coach</a:t>
            </a:r>
            <a:r>
              <a:rPr lang="en-US" sz="12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, ACSTH ICF</a:t>
            </a:r>
            <a:r>
              <a:rPr lang="ru-RU" sz="1200" dirty="0" smtClean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1200" dirty="0" smtClean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200" dirty="0">
              <a:latin typeface="Montserrat" panose="00000500000000000000" pitchFamily="2" charset="-5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Blip>
                <a:blip r:embed="rId3"/>
              </a:buBlip>
            </a:pPr>
            <a:r>
              <a:rPr lang="en-GB" sz="1200" dirty="0" err="1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M.Kh</a:t>
            </a:r>
            <a:r>
              <a:rPr lang="en-GB" sz="12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200" dirty="0" err="1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Dulaty</a:t>
            </a:r>
            <a:r>
              <a:rPr lang="en-GB" sz="12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Taraz</a:t>
            </a:r>
            <a:r>
              <a:rPr lang="en-GB" sz="12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 State University</a:t>
            </a:r>
            <a:r>
              <a:rPr lang="ru-RU" sz="12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12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200" dirty="0">
              <a:latin typeface="Montserrat" panose="00000500000000000000" pitchFamily="2" charset="-5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n-GB" sz="1200" dirty="0" smtClean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Financial </a:t>
            </a:r>
            <a:r>
              <a:rPr lang="en-GB" sz="12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Academy under the Government of the Russian Federation (Moscow</a:t>
            </a:r>
            <a:r>
              <a:rPr lang="en-GB" sz="1200" dirty="0" smtClean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1200" dirty="0">
              <a:solidFill>
                <a:srgbClr val="00000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n-US" sz="12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Executive MBA</a:t>
            </a:r>
            <a:r>
              <a:rPr lang="ru-RU" sz="12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2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Kazakhstani Institute of Management, Economics and Forecasting</a:t>
            </a:r>
            <a:r>
              <a:rPr lang="ru-RU" sz="1200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2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the topic of the thesis is “Women's leadership: features of the development of women's careers in Kazakhstan</a:t>
            </a:r>
            <a:r>
              <a:rPr lang="en-US" sz="12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ru-RU" sz="12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200" dirty="0">
              <a:solidFill>
                <a:srgbClr val="00000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n-GB" sz="1200" dirty="0" smtClean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Top </a:t>
            </a:r>
            <a:r>
              <a:rPr lang="en-GB" sz="12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50 Women leaders in the oil and gas industry in 2020 and Top 30 in 2021 </a:t>
            </a:r>
            <a:endParaRPr lang="ru-RU" sz="1200" dirty="0"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n-GB" sz="12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Top 10 most influential GR and PR experts in the oil and gas industry of Kazakhstan in 2021</a:t>
            </a:r>
            <a:endParaRPr lang="ru-RU" sz="1200" dirty="0">
              <a:solidFill>
                <a:srgbClr val="00000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n-GB" sz="1200" dirty="0" smtClean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Member </a:t>
            </a:r>
            <a:r>
              <a:rPr lang="en-GB" sz="12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of the Women's Energy Club under the </a:t>
            </a:r>
            <a:r>
              <a:rPr lang="en-GB" sz="1200" dirty="0" err="1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Kazenergy</a:t>
            </a:r>
            <a:r>
              <a:rPr lang="en-GB" sz="12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 Association</a:t>
            </a:r>
            <a:endParaRPr lang="ru-RU" sz="1200" dirty="0">
              <a:solidFill>
                <a:srgbClr val="000000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n-GB" sz="1200" dirty="0" smtClean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Member </a:t>
            </a:r>
            <a:r>
              <a:rPr lang="en-GB" sz="12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of the Executive Committee </a:t>
            </a:r>
            <a:r>
              <a:rPr lang="en-US" sz="12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“Society of Petroleum Engineers</a:t>
            </a:r>
            <a:r>
              <a:rPr lang="ru-RU" sz="12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2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Astana Section”</a:t>
            </a:r>
            <a:endParaRPr lang="ru-RU" sz="1200" dirty="0">
              <a:latin typeface="Montserrat" panose="00000500000000000000" pitchFamily="2" charset="-5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n-GB" sz="1200" dirty="0" smtClean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Ambassador </a:t>
            </a:r>
            <a:r>
              <a:rPr lang="en-GB" sz="12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of the EBRD program “Mentoring for women entrepreneurs in Kazakhstan 2022”</a:t>
            </a:r>
            <a:endParaRPr lang="ru-KZ" sz="12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5B02102-F883-4485-B556-F2AC7564EE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779" t="32866" r="8075" b="48753"/>
          <a:stretch/>
        </p:blipFill>
        <p:spPr bwMode="auto">
          <a:xfrm>
            <a:off x="58994" y="4212316"/>
            <a:ext cx="638486" cy="205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A777AEB-1B81-4422-A9DB-F2E49C15A779}"/>
              </a:ext>
            </a:extLst>
          </p:cNvPr>
          <p:cNvSpPr txBox="1"/>
          <p:nvPr/>
        </p:nvSpPr>
        <p:spPr>
          <a:xfrm>
            <a:off x="697479" y="4205639"/>
            <a:ext cx="147171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 err="1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Aizhan</a:t>
            </a:r>
            <a:r>
              <a:rPr lang="en-US" sz="1000" b="1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Khamitova</a:t>
            </a:r>
            <a:endParaRPr lang="ru-KZ" sz="10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4A4057C-E5EA-4F12-AA98-C2D7C765D9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540" t="35147" r="52755" b="28225"/>
          <a:stretch/>
        </p:blipFill>
        <p:spPr bwMode="auto">
          <a:xfrm>
            <a:off x="58994" y="4630816"/>
            <a:ext cx="271278" cy="246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5EDFCF-6140-4D2C-94C9-82FE26216DCF}"/>
              </a:ext>
            </a:extLst>
          </p:cNvPr>
          <p:cNvSpPr txBox="1"/>
          <p:nvPr/>
        </p:nvSpPr>
        <p:spPr>
          <a:xfrm>
            <a:off x="682463" y="4661559"/>
            <a:ext cx="12848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 err="1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000" b="1" dirty="0" err="1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zhiki_astana</a:t>
            </a:r>
            <a:endParaRPr lang="ru-KZ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6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04D5B5-ECA0-4DDC-A05F-24ACE36F54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6000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-52"/>
              </a:rPr>
              <a:t>Life values</a:t>
            </a:r>
            <a:endParaRPr lang="ru-KZ" sz="6000" b="1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1026" name="Picture 2" descr="Жизненные ценности и интуиция">
            <a:extLst>
              <a:ext uri="{FF2B5EF4-FFF2-40B4-BE49-F238E27FC236}">
                <a16:creationId xmlns:a16="http://schemas.microsoft.com/office/drawing/2014/main" id="{50E204BA-DB4F-493D-BE1D-74B4107A8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56" y="1568000"/>
            <a:ext cx="2498922" cy="312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72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2211573" y="445736"/>
            <a:ext cx="661345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b="1" dirty="0"/>
              <a:t>Sources of generational values:</a:t>
            </a:r>
            <a:endParaRPr lang="ru-RU" sz="1800" b="1" dirty="0"/>
          </a:p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en-GB" sz="1800" dirty="0"/>
          </a:p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GB" sz="1800" dirty="0"/>
              <a:t>Large-scale events</a:t>
            </a:r>
          </a:p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GB" sz="1800" dirty="0"/>
              <a:t>Information communications in the society</a:t>
            </a:r>
            <a:endParaRPr lang="ru-RU" sz="1800" dirty="0"/>
          </a:p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GB" sz="1800" dirty="0"/>
              <a:t>Approaches to education</a:t>
            </a:r>
            <a:endParaRPr lang="ru-RU" sz="1800" dirty="0"/>
          </a:p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GB" sz="1800" dirty="0"/>
              <a:t>Shortage </a:t>
            </a:r>
            <a:endParaRPr lang="ru-RU" sz="18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BD61EB-6265-51B6-9685-0C080251C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95" t="14342" r="51460" b="47897"/>
          <a:stretch/>
        </p:blipFill>
        <p:spPr>
          <a:xfrm>
            <a:off x="70884" y="1779181"/>
            <a:ext cx="1915210" cy="194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9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7624B0-0B1F-4C3A-AA1D-98E7231FE7C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68597" y="4382823"/>
            <a:ext cx="8675403" cy="1252800"/>
          </a:xfrm>
        </p:spPr>
        <p:txBody>
          <a:bodyPr/>
          <a:lstStyle/>
          <a:p>
            <a:pPr lvl="0"/>
            <a:r>
              <a:rPr lang="en-GB" sz="2800" dirty="0"/>
              <a:t>The history of the theory of generations</a:t>
            </a:r>
            <a:endParaRPr lang="en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1A4EB4-C3C9-41F6-9A61-43D0D8282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408081"/>
            <a:ext cx="67627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9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0" y="1646773"/>
            <a:ext cx="2075755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2400" dirty="0"/>
              <a:t>Generations</a:t>
            </a:r>
            <a:endParaRPr sz="2400" dirty="0"/>
          </a:p>
        </p:txBody>
      </p:sp>
      <p:sp>
        <p:nvSpPr>
          <p:cNvPr id="269" name="Google Shape;269;p30"/>
          <p:cNvSpPr/>
          <p:nvPr/>
        </p:nvSpPr>
        <p:spPr>
          <a:xfrm>
            <a:off x="2441325" y="4113610"/>
            <a:ext cx="6235463" cy="573900"/>
          </a:xfrm>
          <a:prstGeom prst="homePlate">
            <a:avLst>
              <a:gd name="adj" fmla="val 50000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0"/>
          <p:cNvSpPr/>
          <p:nvPr/>
        </p:nvSpPr>
        <p:spPr>
          <a:xfrm>
            <a:off x="2489196" y="3928537"/>
            <a:ext cx="944043" cy="944043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</a:rPr>
              <a:t>Heroes</a:t>
            </a:r>
            <a:endParaRPr lang="it-IT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1" name="Google Shape;271;p30"/>
          <p:cNvSpPr/>
          <p:nvPr/>
        </p:nvSpPr>
        <p:spPr>
          <a:xfrm>
            <a:off x="3489032" y="3937359"/>
            <a:ext cx="944042" cy="944042"/>
          </a:xfrm>
          <a:prstGeom prst="ellipse">
            <a:avLst/>
          </a:prstGeom>
          <a:solidFill>
            <a:srgbClr val="3D85C6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Silent</a:t>
            </a:r>
            <a:endParaRPr dirty="0">
              <a:solidFill>
                <a:schemeClr val="bg1"/>
              </a:solidFill>
              <a:latin typeface="Arial Narrow" panose="020B060602020203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06" y="92551"/>
            <a:ext cx="6301500" cy="3537392"/>
          </a:xfrm>
          <a:prstGeom prst="rect">
            <a:avLst/>
          </a:prstGeom>
        </p:spPr>
      </p:pic>
      <p:sp>
        <p:nvSpPr>
          <p:cNvPr id="9" name="Google Shape;272;p30"/>
          <p:cNvSpPr/>
          <p:nvPr/>
        </p:nvSpPr>
        <p:spPr>
          <a:xfrm>
            <a:off x="4474685" y="3965327"/>
            <a:ext cx="962439" cy="962439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Baby Boomers</a:t>
            </a:r>
          </a:p>
        </p:txBody>
      </p:sp>
      <p:sp>
        <p:nvSpPr>
          <p:cNvPr id="11" name="Google Shape;270;p30"/>
          <p:cNvSpPr/>
          <p:nvPr/>
        </p:nvSpPr>
        <p:spPr>
          <a:xfrm>
            <a:off x="5463750" y="3983723"/>
            <a:ext cx="944043" cy="944043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     Х</a:t>
            </a:r>
            <a:endParaRPr lang="it-IT" sz="1100" dirty="0">
              <a:solidFill>
                <a:schemeClr val="bg1"/>
              </a:solidFill>
            </a:endParaRPr>
          </a:p>
        </p:txBody>
      </p:sp>
      <p:sp>
        <p:nvSpPr>
          <p:cNvPr id="12" name="Google Shape;271;p30"/>
          <p:cNvSpPr/>
          <p:nvPr/>
        </p:nvSpPr>
        <p:spPr>
          <a:xfrm>
            <a:off x="6448728" y="3965327"/>
            <a:ext cx="944042" cy="944042"/>
          </a:xfrm>
          <a:prstGeom prst="ellipse">
            <a:avLst/>
          </a:prstGeom>
          <a:solidFill>
            <a:srgbClr val="3D85C6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   </a:t>
            </a:r>
            <a:r>
              <a:rPr lang="en-US" dirty="0">
                <a:solidFill>
                  <a:schemeClr val="bg1"/>
                </a:solidFill>
              </a:rPr>
              <a:t>Y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3" name="Google Shape;272;p30"/>
          <p:cNvSpPr/>
          <p:nvPr/>
        </p:nvSpPr>
        <p:spPr>
          <a:xfrm>
            <a:off x="7441935" y="3974524"/>
            <a:ext cx="962439" cy="962439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      Z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13447A3C-53CE-0A88-EFA1-1BE35814E23E}"/>
              </a:ext>
            </a:extLst>
          </p:cNvPr>
          <p:cNvCxnSpPr/>
          <p:nvPr/>
        </p:nvCxnSpPr>
        <p:spPr>
          <a:xfrm flipH="1">
            <a:off x="6920749" y="3191347"/>
            <a:ext cx="63796" cy="7371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DE07036-5E0D-4AAA-B42B-ACD6D5D17C28}"/>
              </a:ext>
            </a:extLst>
          </p:cNvPr>
          <p:cNvCxnSpPr/>
          <p:nvPr/>
        </p:nvCxnSpPr>
        <p:spPr>
          <a:xfrm flipH="1">
            <a:off x="7923154" y="3172391"/>
            <a:ext cx="63796" cy="7371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567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5C4BDD-CBE6-4BD3-A1FA-1E87EF3DB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6826" y="4160481"/>
            <a:ext cx="5792700" cy="7848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Baby boomers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1944-1963</a:t>
            </a:r>
            <a:endParaRPr lang="ru-K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5A0C2B-4115-4A79-9FBB-A9EFEC4B95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10C42B-5C80-4EE7-8744-20D615C40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2" t="6860" r="1478" b="16365"/>
          <a:stretch/>
        </p:blipFill>
        <p:spPr>
          <a:xfrm>
            <a:off x="283929" y="246955"/>
            <a:ext cx="8576141" cy="38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3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2291048" y="3281085"/>
            <a:ext cx="248318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Set bar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Dream big</a:t>
            </a:r>
            <a:endParaRPr lang="it-IT" sz="18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21F0E9-24A2-450B-8500-3E5814264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049" y="235500"/>
            <a:ext cx="6010114" cy="44000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0930" y="-15240"/>
            <a:ext cx="6663070" cy="1295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Google Shape;75;p15"/>
          <p:cNvSpPr txBox="1">
            <a:spLocks noGrp="1"/>
          </p:cNvSpPr>
          <p:nvPr>
            <p:ph type="ctrTitle" idx="4294967295"/>
          </p:nvPr>
        </p:nvSpPr>
        <p:spPr>
          <a:xfrm>
            <a:off x="4192790" y="249915"/>
            <a:ext cx="55713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bg1"/>
                </a:solidFill>
              </a:rPr>
              <a:t>Gen X</a:t>
            </a:r>
            <a:endParaRPr sz="5400" dirty="0">
              <a:solidFill>
                <a:schemeClr val="bg1"/>
              </a:solidFill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4294967295"/>
          </p:nvPr>
        </p:nvSpPr>
        <p:spPr>
          <a:xfrm>
            <a:off x="4105534" y="1409715"/>
            <a:ext cx="5571300" cy="25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b="1" dirty="0">
                <a:latin typeface="Montserrat" panose="00000500000000000000" pitchFamily="2" charset="-52"/>
              </a:rPr>
              <a:t>Flexible</a:t>
            </a:r>
            <a:endParaRPr lang="en-US" sz="2400" b="1" dirty="0">
              <a:latin typeface="Montserrat" panose="00000500000000000000" pitchFamily="2" charset="-52"/>
            </a:endParaRPr>
          </a:p>
          <a:p>
            <a:r>
              <a:rPr lang="en-GB" sz="2400" b="1" dirty="0">
                <a:latin typeface="Montserrat" panose="00000500000000000000" pitchFamily="2" charset="-52"/>
              </a:rPr>
              <a:t>Independent</a:t>
            </a:r>
            <a:endParaRPr lang="ru-RU" sz="2400" b="1" dirty="0">
              <a:latin typeface="Montserrat" panose="00000500000000000000" pitchFamily="2" charset="-52"/>
            </a:endParaRPr>
          </a:p>
          <a:p>
            <a:r>
              <a:rPr lang="en-US" sz="2400" b="1" dirty="0">
                <a:latin typeface="Montserrat" panose="00000500000000000000" pitchFamily="2" charset="-52"/>
              </a:rPr>
              <a:t>Professionals</a:t>
            </a:r>
            <a:endParaRPr lang="ru-RU" sz="2400" b="1" dirty="0">
              <a:latin typeface="Montserrat" panose="00000500000000000000" pitchFamily="2" charset="-52"/>
            </a:endParaRPr>
          </a:p>
          <a:p>
            <a:pPr marL="38100" indent="0">
              <a:buNone/>
            </a:pPr>
            <a:endParaRPr lang="en-US" sz="2400" b="1" dirty="0">
              <a:latin typeface="Montserrat" panose="00000500000000000000" pitchFamily="2" charset="-5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4" y="96322"/>
            <a:ext cx="1767716" cy="2294102"/>
          </a:xfrm>
          <a:prstGeom prst="rect">
            <a:avLst/>
          </a:prstGeom>
        </p:spPr>
      </p:pic>
      <p:sp>
        <p:nvSpPr>
          <p:cNvPr id="7" name="Google Shape;76;p15"/>
          <p:cNvSpPr txBox="1">
            <a:spLocks/>
          </p:cNvSpPr>
          <p:nvPr/>
        </p:nvSpPr>
        <p:spPr>
          <a:xfrm>
            <a:off x="4085330" y="3050741"/>
            <a:ext cx="4824884" cy="229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"/>
              <a:buChar char="▸"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▹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■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38100" indent="0">
              <a:buNone/>
            </a:pPr>
            <a:r>
              <a:rPr lang="ru-RU" sz="1800" b="1" dirty="0">
                <a:solidFill>
                  <a:srgbClr val="21212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1964-1985:</a:t>
            </a:r>
          </a:p>
          <a:p>
            <a:pPr marL="38100" indent="0">
              <a:buNone/>
            </a:pPr>
            <a:r>
              <a:rPr lang="en-GB" sz="1800" b="1" dirty="0">
                <a:solidFill>
                  <a:srgbClr val="21212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The key is around the neck</a:t>
            </a:r>
            <a:endParaRPr lang="ru-RU" sz="1800" b="1" dirty="0">
              <a:solidFill>
                <a:srgbClr val="212121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indent="0">
              <a:buNone/>
            </a:pPr>
            <a:r>
              <a:rPr lang="en-GB" sz="1800" b="1" dirty="0">
                <a:solidFill>
                  <a:schemeClr val="bg2"/>
                </a:solidFill>
                <a:latin typeface="Montserrat" panose="00000500000000000000" pitchFamily="2" charset="-52"/>
              </a:rPr>
              <a:t>Perestroika, shortages, personal computers, the war in Afghanistan, the fall of the Berlin Wall</a:t>
            </a:r>
            <a:endParaRPr lang="it-IT" sz="1800" b="1" dirty="0">
              <a:solidFill>
                <a:schemeClr val="bg2"/>
              </a:solidFill>
              <a:latin typeface="Montserrat" panose="00000500000000000000" pitchFamily="2" charset="-52"/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29033E5B-1904-57D2-B94A-293ED61DFC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40" y="2503593"/>
            <a:ext cx="1869026" cy="25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89091"/>
      </p:ext>
    </p:extLst>
  </p:cSld>
  <p:clrMapOvr>
    <a:masterClrMapping/>
  </p:clrMapOvr>
</p:sld>
</file>

<file path=ppt/theme/theme1.xml><?xml version="1.0" encoding="utf-8"?>
<a:theme xmlns:a="http://schemas.openxmlformats.org/drawingml/2006/main" name="Aemelia template">
  <a:themeElements>
    <a:clrScheme name="Custom 347">
      <a:dk1>
        <a:srgbClr val="073763"/>
      </a:dk1>
      <a:lt1>
        <a:srgbClr val="FFFFFF"/>
      </a:lt1>
      <a:dk2>
        <a:srgbClr val="3F4247"/>
      </a:dk2>
      <a:lt2>
        <a:srgbClr val="CFD9E1"/>
      </a:lt2>
      <a:accent1>
        <a:srgbClr val="6FA8DC"/>
      </a:accent1>
      <a:accent2>
        <a:srgbClr val="0B5394"/>
      </a:accent2>
      <a:accent3>
        <a:srgbClr val="9FC5E8"/>
      </a:accent3>
      <a:accent4>
        <a:srgbClr val="CFD9E1"/>
      </a:accent4>
      <a:accent5>
        <a:srgbClr val="A1EFFF"/>
      </a:accent5>
      <a:accent6>
        <a:srgbClr val="5AB1C9"/>
      </a:accent6>
      <a:hlink>
        <a:srgbClr val="0B539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377</Words>
  <Application>Microsoft Office PowerPoint</Application>
  <PresentationFormat>On-screen Show (16:9)</PresentationFormat>
  <Paragraphs>79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Montserrat</vt:lpstr>
      <vt:lpstr>Roboto</vt:lpstr>
      <vt:lpstr>Symbol</vt:lpstr>
      <vt:lpstr>Times New Roman</vt:lpstr>
      <vt:lpstr>Wingdings</vt:lpstr>
      <vt:lpstr>Aemelia template</vt:lpstr>
      <vt:lpstr>ESG  as the value need of the younger generation</vt:lpstr>
      <vt:lpstr>PowerPoint Presentation</vt:lpstr>
      <vt:lpstr>PowerPoint Presentation</vt:lpstr>
      <vt:lpstr>PowerPoint Presentation</vt:lpstr>
      <vt:lpstr>PowerPoint Presentation</vt:lpstr>
      <vt:lpstr>Generations</vt:lpstr>
      <vt:lpstr>PowerPoint Presentation</vt:lpstr>
      <vt:lpstr>PowerPoint Presentation</vt:lpstr>
      <vt:lpstr>Gen X</vt:lpstr>
      <vt:lpstr>PowerPoint Presentation</vt:lpstr>
      <vt:lpstr>Millenniums (У)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crossroads of the GENERATIONS</dc:title>
  <dc:creator>Sarsekeyeva Zaure</dc:creator>
  <cp:lastModifiedBy>Aldamzharova, Dinara</cp:lastModifiedBy>
  <cp:revision>83</cp:revision>
  <dcterms:modified xsi:type="dcterms:W3CDTF">2022-06-09T08:18:18Z</dcterms:modified>
</cp:coreProperties>
</file>